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71" r:id="rId5"/>
  </p:sldMasterIdLst>
  <p:notesMasterIdLst>
    <p:notesMasterId r:id="rId23"/>
  </p:notesMasterIdLst>
  <p:sldIdLst>
    <p:sldId id="276" r:id="rId6"/>
    <p:sldId id="290" r:id="rId7"/>
    <p:sldId id="278" r:id="rId8"/>
    <p:sldId id="281" r:id="rId9"/>
    <p:sldId id="280" r:id="rId10"/>
    <p:sldId id="282" r:id="rId11"/>
    <p:sldId id="283" r:id="rId12"/>
    <p:sldId id="292" r:id="rId13"/>
    <p:sldId id="284" r:id="rId14"/>
    <p:sldId id="285" r:id="rId15"/>
    <p:sldId id="286" r:id="rId16"/>
    <p:sldId id="289" r:id="rId17"/>
    <p:sldId id="279" r:id="rId18"/>
    <p:sldId id="287" r:id="rId19"/>
    <p:sldId id="291" r:id="rId20"/>
    <p:sldId id="288" r:id="rId21"/>
    <p:sldId id="269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50" userDrawn="1">
          <p15:clr>
            <a:srgbClr val="A4A3A4"/>
          </p15:clr>
        </p15:guide>
        <p15:guide id="3" pos="7423" userDrawn="1">
          <p15:clr>
            <a:srgbClr val="A4A3A4"/>
          </p15:clr>
        </p15:guide>
        <p15:guide id="4" orient="horz" pos="1361" userDrawn="1">
          <p15:clr>
            <a:srgbClr val="A4A3A4"/>
          </p15:clr>
        </p15:guide>
        <p15:guide id="5" orient="horz" pos="3932" userDrawn="1">
          <p15:clr>
            <a:srgbClr val="A4A3A4"/>
          </p15:clr>
        </p15:guide>
        <p15:guide id="6" orient="horz" pos="1194" userDrawn="1">
          <p15:clr>
            <a:srgbClr val="A4A3A4"/>
          </p15:clr>
        </p15:guide>
        <p15:guide id="7" pos="2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69"/>
  </p:normalViewPr>
  <p:slideViewPr>
    <p:cSldViewPr snapToGrid="0">
      <p:cViewPr varScale="1">
        <p:scale>
          <a:sx n="114" d="100"/>
          <a:sy n="114" d="100"/>
        </p:scale>
        <p:origin x="712" y="176"/>
      </p:cViewPr>
      <p:guideLst>
        <p:guide orient="horz" pos="650"/>
        <p:guide pos="7423"/>
        <p:guide orient="horz" pos="1361"/>
        <p:guide orient="horz" pos="3932"/>
        <p:guide orient="horz" pos="1194"/>
        <p:guide pos="2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3AEB5-C303-4762-90A0-AF697EB357C4}" type="datetimeFigureOut">
              <a:rPr lang="de-DE" smtClean="0"/>
              <a:t>15.11.22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C587F-9620-41AA-8442-404D6D5976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8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9131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1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1" y="6984001"/>
            <a:ext cx="7375299" cy="216000"/>
          </a:xfrm>
        </p:spPr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8" y="6984001"/>
            <a:ext cx="1899711" cy="216000"/>
          </a:xfrm>
        </p:spPr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C76965CB-8BC6-40F7-9EE1-139D5916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386000" y="5311011"/>
            <a:ext cx="10397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Lecture topic Lecture topic Lecture topic Lecture topic Lecture topic Lecture topic</a:t>
            </a:r>
          </a:p>
        </p:txBody>
      </p:sp>
      <p:sp>
        <p:nvSpPr>
          <p:cNvPr id="23" name="Vertikaler Textplatzhalter 2">
            <a:extLst>
              <a:ext uri="{FF2B5EF4-FFF2-40B4-BE49-F238E27FC236}">
                <a16:creationId xmlns:a16="http://schemas.microsoft.com/office/drawing/2014/main" id="{6354D33E-28C2-47F2-851F-773C0FE0AB9E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386000" y="6372000"/>
            <a:ext cx="10397489" cy="25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Referent / </a:t>
            </a:r>
            <a:r>
              <a:rPr lang="en-US" err="1"/>
              <a:t>Fakultät</a:t>
            </a:r>
            <a:r>
              <a:rPr lang="en-US"/>
              <a:t> / </a:t>
            </a:r>
            <a:r>
              <a:rPr lang="en-US" err="1"/>
              <a:t>Studiengang</a:t>
            </a:r>
            <a:r>
              <a:rPr lang="en-US"/>
              <a:t> | </a:t>
            </a:r>
            <a:r>
              <a:rPr lang="en-US" err="1"/>
              <a:t>WiSe</a:t>
            </a:r>
            <a:r>
              <a:rPr lang="en-US"/>
              <a:t>/</a:t>
            </a:r>
            <a:r>
              <a:rPr lang="en-US" err="1"/>
              <a:t>SoSe</a:t>
            </a:r>
            <a:r>
              <a:rPr lang="en-US"/>
              <a:t> 2017/19</a:t>
            </a:r>
          </a:p>
        </p:txBody>
      </p:sp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0066C18D-46D1-4FD0-B624-24CB6294D971}"/>
              </a:ext>
            </a:extLst>
          </p:cNvPr>
          <p:cNvSpPr>
            <a:spLocks noGrp="1" noChangeAspect="1"/>
          </p:cNvSpPr>
          <p:nvPr>
            <p:ph type="body" orient="vert" idx="21" hasCustomPrompt="1"/>
          </p:nvPr>
        </p:nvSpPr>
        <p:spPr>
          <a:xfrm>
            <a:off x="1152000" y="4904882"/>
            <a:ext cx="128025" cy="204840"/>
          </a:xfrm>
          <a:blipFill>
            <a:blip r:embed="rId3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pic>
        <p:nvPicPr>
          <p:cNvPr id="19" name="Logo HHN">
            <a:extLst>
              <a:ext uri="{FF2B5EF4-FFF2-40B4-BE49-F238E27FC236}">
                <a16:creationId xmlns:a16="http://schemas.microsoft.com/office/drawing/2014/main" id="{E401AAA2-F595-411B-A3EF-57905A9882E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3D64421D-DBFE-41AB-A378-7DBF9C4CC7F8}"/>
              </a:ext>
            </a:extLst>
          </p:cNvPr>
          <p:cNvGrpSpPr/>
          <p:nvPr userDrawn="1"/>
        </p:nvGrpSpPr>
        <p:grpSpPr>
          <a:xfrm>
            <a:off x="406398" y="-468000"/>
            <a:ext cx="14521602" cy="1980001"/>
            <a:chOff x="304800" y="-468001"/>
            <a:chExt cx="10891200" cy="1980001"/>
          </a:xfrm>
        </p:grpSpPr>
        <p:sp>
          <p:nvSpPr>
            <p:cNvPr id="24" name="Hilfslinien">
              <a:extLst>
                <a:ext uri="{FF2B5EF4-FFF2-40B4-BE49-F238E27FC236}">
                  <a16:creationId xmlns:a16="http://schemas.microsoft.com/office/drawing/2014/main" id="{0B19D590-8202-424B-810A-BA64C30D72E3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CF7251AF-5343-4756-8000-8AB0335BAA99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A4325A29-EFA6-4867-99A1-E4058D882D4A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8" name="Kopfzeile">
              <a:extLst>
                <a:ext uri="{FF2B5EF4-FFF2-40B4-BE49-F238E27FC236}">
                  <a16:creationId xmlns:a16="http://schemas.microsoft.com/office/drawing/2014/main" id="{CD985852-8EA5-4F1F-85D6-11C67C20F991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263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160588"/>
            <a:ext cx="11377089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Short info about the content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397" y="2689225"/>
            <a:ext cx="5592527" cy="35544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2002" y="2689225"/>
            <a:ext cx="5591487" cy="35544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3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394" y="2160588"/>
            <a:ext cx="11377092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Short info about the content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690813"/>
            <a:ext cx="11377084" cy="355282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5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56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1098550"/>
            <a:ext cx="12192000" cy="5759451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88000" y="4284000"/>
            <a:ext cx="9695489" cy="1959639"/>
          </a:xfrm>
        </p:spPr>
        <p:txBody>
          <a:bodyPr vert="horz"/>
          <a:lstStyle>
            <a:lvl1pPr marL="0" marR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99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Please refer any questions to:</a:t>
            </a:r>
            <a:br>
              <a:rPr lang="en-US"/>
            </a:br>
            <a:r>
              <a:rPr lang="en-US"/>
              <a:t>Prename Name (Ribbon &gt; Increase List Level)</a:t>
            </a:r>
            <a:br>
              <a:rPr lang="en-US"/>
            </a:br>
            <a:r>
              <a:rPr lang="en-US"/>
              <a:t>Faculty of XY | Department of XY </a:t>
            </a:r>
            <a:br>
              <a:rPr lang="en-US"/>
            </a:br>
            <a:r>
              <a:rPr lang="en-US"/>
              <a:t>meike.muster@hs-heilbronn.de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087996" y="2160588"/>
            <a:ext cx="9695489" cy="1851841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Conclusion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CE84AFA-A866-402D-A07B-4A22F5614A5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6000" y="4716000"/>
            <a:ext cx="108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983600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17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3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5" name="Logo HHN">
            <a:extLst>
              <a:ext uri="{FF2B5EF4-FFF2-40B4-BE49-F238E27FC236}">
                <a16:creationId xmlns:a16="http://schemas.microsoft.com/office/drawing/2014/main" id="{294CBFEC-8F4B-4ECF-8079-424B2999F37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19" name="Regieanweisungen">
            <a:extLst>
              <a:ext uri="{FF2B5EF4-FFF2-40B4-BE49-F238E27FC236}">
                <a16:creationId xmlns:a16="http://schemas.microsoft.com/office/drawing/2014/main" id="{47D6AE76-64DF-4253-87B7-D55F6FD314DC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1" name="Hilfslinien">
              <a:extLst>
                <a:ext uri="{FF2B5EF4-FFF2-40B4-BE49-F238E27FC236}">
                  <a16:creationId xmlns:a16="http://schemas.microsoft.com/office/drawing/2014/main" id="{2E537BCA-0378-47EE-BA2E-AAE85C970D72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Zurücksetzen">
              <a:extLst>
                <a:ext uri="{FF2B5EF4-FFF2-40B4-BE49-F238E27FC236}">
                  <a16:creationId xmlns:a16="http://schemas.microsoft.com/office/drawing/2014/main" id="{AD2EC562-5E00-4380-99C6-0D2297D5D9CB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3" name="Layoutwechsel">
              <a:extLst>
                <a:ext uri="{FF2B5EF4-FFF2-40B4-BE49-F238E27FC236}">
                  <a16:creationId xmlns:a16="http://schemas.microsoft.com/office/drawing/2014/main" id="{A38E1AA6-7755-41CA-B107-5CD24E5B648D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3" name="Fußzeile">
              <a:extLst>
                <a:ext uri="{FF2B5EF4-FFF2-40B4-BE49-F238E27FC236}">
                  <a16:creationId xmlns:a16="http://schemas.microsoft.com/office/drawing/2014/main" id="{13AC3CA5-8992-43C8-9BDA-957D603ABF89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4" name="Kopfzeile">
              <a:extLst>
                <a:ext uri="{FF2B5EF4-FFF2-40B4-BE49-F238E27FC236}">
                  <a16:creationId xmlns:a16="http://schemas.microsoft.com/office/drawing/2014/main" id="{4F387B6C-D72C-4FEE-AACF-55636C11E75D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1409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-359999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7484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F57B46E9-4640-4F5B-9593-5773681046DA}"/>
              </a:ext>
            </a:extLst>
          </p:cNvPr>
          <p:cNvSpPr>
            <a:spLocks noGrp="1" noChangeAspect="1"/>
          </p:cNvSpPr>
          <p:nvPr>
            <p:ph type="body" orient="vert" idx="20" hasCustomPrompt="1"/>
          </p:nvPr>
        </p:nvSpPr>
        <p:spPr>
          <a:xfrm>
            <a:off x="1026000" y="4914406"/>
            <a:ext cx="180000" cy="288000"/>
          </a:xfrm>
          <a:blipFill>
            <a:blip r:embed="rId3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4A18A00-C4DE-4EFB-897C-5FA7DAA4A4D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7200" y="30531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PLACEHOLDER INSTITUTE LOGO load Logo via the button Insert Picture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4BA0EB51-026E-42B4-8C5C-5B7C35506F2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622400" y="30470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PLACEHOLDER INSTITUTE LOGO load Logo via the button Insert Picture</a:t>
            </a:r>
          </a:p>
        </p:txBody>
      </p:sp>
      <p:sp>
        <p:nvSpPr>
          <p:cNvPr id="22" name="Foliennummernplatzhalter 10">
            <a:extLst>
              <a:ext uri="{FF2B5EF4-FFF2-40B4-BE49-F238E27FC236}">
                <a16:creationId xmlns:a16="http://schemas.microsoft.com/office/drawing/2014/main" id="{6548D90A-54FB-4C5B-81B4-F47C54D4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9" name="Logo HHN">
            <a:extLst>
              <a:ext uri="{FF2B5EF4-FFF2-40B4-BE49-F238E27FC236}">
                <a16:creationId xmlns:a16="http://schemas.microsoft.com/office/drawing/2014/main" id="{540FD209-9B2E-49C5-ACDA-B6EF826BD8E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B6F0E48E-A197-4EA9-A895-D82AA5BE5B30}"/>
              </a:ext>
            </a:extLst>
          </p:cNvPr>
          <p:cNvGrpSpPr/>
          <p:nvPr userDrawn="1"/>
        </p:nvGrpSpPr>
        <p:grpSpPr>
          <a:xfrm>
            <a:off x="406397" y="-467999"/>
            <a:ext cx="14521603" cy="7668000"/>
            <a:chOff x="304799" y="-468000"/>
            <a:chExt cx="10891201" cy="7668000"/>
          </a:xfrm>
        </p:grpSpPr>
        <p:sp>
          <p:nvSpPr>
            <p:cNvPr id="23" name="Hilfslinien">
              <a:extLst>
                <a:ext uri="{FF2B5EF4-FFF2-40B4-BE49-F238E27FC236}">
                  <a16:creationId xmlns:a16="http://schemas.microsoft.com/office/drawing/2014/main" id="{FF34F164-C8D1-4A62-BC29-AA721AA0A69A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F7EBDEE9-DA2A-4508-8A96-E654688D2AFE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2DE5B1FC-02BE-46AD-A4B1-F6635A03B54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7" name="Fußzeile">
              <a:extLst>
                <a:ext uri="{FF2B5EF4-FFF2-40B4-BE49-F238E27FC236}">
                  <a16:creationId xmlns:a16="http://schemas.microsoft.com/office/drawing/2014/main" id="{984A414F-FD68-4017-BCB5-429CA3073215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4078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7085" y="3768205"/>
            <a:ext cx="11056403" cy="1531425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1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7081" y="5399999"/>
            <a:ext cx="11056403" cy="288000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pic>
        <p:nvPicPr>
          <p:cNvPr id="21" name="Pfeil">
            <a:extLst>
              <a:ext uri="{FF2B5EF4-FFF2-40B4-BE49-F238E27FC236}">
                <a16:creationId xmlns:a16="http://schemas.microsoft.com/office/drawing/2014/main" id="{9B7553C5-A51D-4F5E-A635-F506117CD78D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943332"/>
            <a:ext cx="180000" cy="288000"/>
          </a:xfrm>
          <a:prstGeom prst="rect">
            <a:avLst/>
          </a:prstGeom>
        </p:spPr>
      </p:pic>
      <p:sp>
        <p:nvSpPr>
          <p:cNvPr id="23" name="Foliennummernplatzhalter 10">
            <a:extLst>
              <a:ext uri="{FF2B5EF4-FFF2-40B4-BE49-F238E27FC236}">
                <a16:creationId xmlns:a16="http://schemas.microsoft.com/office/drawing/2014/main" id="{24F3020E-5E4D-4241-944A-A34A6AA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6" name="Logo HHN">
            <a:extLst>
              <a:ext uri="{FF2B5EF4-FFF2-40B4-BE49-F238E27FC236}">
                <a16:creationId xmlns:a16="http://schemas.microsoft.com/office/drawing/2014/main" id="{DC2EA3BA-E94F-491F-A263-862D23C273C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192" y="305318"/>
            <a:ext cx="1940297" cy="901976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54486513-B2F7-4A9E-9107-04DAE877CE2B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2" name="Hilfslinien">
              <a:extLst>
                <a:ext uri="{FF2B5EF4-FFF2-40B4-BE49-F238E27FC236}">
                  <a16:creationId xmlns:a16="http://schemas.microsoft.com/office/drawing/2014/main" id="{C16E8043-DA79-40F8-8D1D-AC415567D048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Zurücksetzen">
              <a:extLst>
                <a:ext uri="{FF2B5EF4-FFF2-40B4-BE49-F238E27FC236}">
                  <a16:creationId xmlns:a16="http://schemas.microsoft.com/office/drawing/2014/main" id="{26D2A6E4-2FD7-4384-A885-2C1762191ED2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5" name="Layoutwechsel">
              <a:extLst>
                <a:ext uri="{FF2B5EF4-FFF2-40B4-BE49-F238E27FC236}">
                  <a16:creationId xmlns:a16="http://schemas.microsoft.com/office/drawing/2014/main" id="{830F58C2-E9EF-47B7-A9E8-7982E763742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1" name="Fußzeile">
              <a:extLst>
                <a:ext uri="{FF2B5EF4-FFF2-40B4-BE49-F238E27FC236}">
                  <a16:creationId xmlns:a16="http://schemas.microsoft.com/office/drawing/2014/main" id="{210FA1D1-78FE-4DD8-AE03-CB8644302404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2" name="Kopfzeile">
              <a:extLst>
                <a:ext uri="{FF2B5EF4-FFF2-40B4-BE49-F238E27FC236}">
                  <a16:creationId xmlns:a16="http://schemas.microsoft.com/office/drawing/2014/main" id="{5252AE4A-CC7F-44E4-9F94-406E44784A79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91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1098550"/>
            <a:ext cx="12192000" cy="575945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30728" y="2160001"/>
            <a:ext cx="10252761" cy="153142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Subheading</a:t>
            </a:r>
            <a:br>
              <a:rPr lang="en-US"/>
            </a:br>
            <a:r>
              <a:rPr lang="en-US"/>
              <a:t>Separator page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1530728" y="3905249"/>
            <a:ext cx="10252761" cy="2338391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Additional info</a:t>
            </a:r>
          </a:p>
        </p:txBody>
      </p:sp>
      <p:pic>
        <p:nvPicPr>
          <p:cNvPr id="23" name="Pfeil">
            <a:extLst>
              <a:ext uri="{FF2B5EF4-FFF2-40B4-BE49-F238E27FC236}">
                <a16:creationId xmlns:a16="http://schemas.microsoft.com/office/drawing/2014/main" id="{BDD3B1C6-5D65-4396-8DAA-35F5FC78C81C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00" y="2376000"/>
            <a:ext cx="180000" cy="288000"/>
          </a:xfrm>
          <a:prstGeom prst="rect">
            <a:avLst/>
          </a:prstGeom>
        </p:spPr>
      </p:pic>
      <p:pic>
        <p:nvPicPr>
          <p:cNvPr id="20" name="Logo HHN">
            <a:extLst>
              <a:ext uri="{FF2B5EF4-FFF2-40B4-BE49-F238E27FC236}">
                <a16:creationId xmlns:a16="http://schemas.microsoft.com/office/drawing/2014/main" id="{1F838209-9061-4C52-A3F6-8BF3423A5D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  <p:grpSp>
        <p:nvGrpSpPr>
          <p:cNvPr id="22" name="Regieanweisungen">
            <a:extLst>
              <a:ext uri="{FF2B5EF4-FFF2-40B4-BE49-F238E27FC236}">
                <a16:creationId xmlns:a16="http://schemas.microsoft.com/office/drawing/2014/main" id="{7A76FA23-6904-44A1-AA67-E27CCD0DAE5C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4" name="Hilfslinien">
              <a:extLst>
                <a:ext uri="{FF2B5EF4-FFF2-40B4-BE49-F238E27FC236}">
                  <a16:creationId xmlns:a16="http://schemas.microsoft.com/office/drawing/2014/main" id="{FD8E7FED-134D-47A9-816B-6A45070E270E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CE65A194-BDC9-48CF-BEFE-535518FC4DA3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90A8388C-D616-4B5A-8E8B-D8A5E21F518D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2" name="Fußzeile">
              <a:extLst>
                <a:ext uri="{FF2B5EF4-FFF2-40B4-BE49-F238E27FC236}">
                  <a16:creationId xmlns:a16="http://schemas.microsoft.com/office/drawing/2014/main" id="{6AD20FC2-A2D4-4765-938F-E3B31AB19D8F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3" name="Kopfzeile">
              <a:extLst>
                <a:ext uri="{FF2B5EF4-FFF2-40B4-BE49-F238E27FC236}">
                  <a16:creationId xmlns:a16="http://schemas.microsoft.com/office/drawing/2014/main" id="{568EA491-E484-4994-AA92-839C98876B59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530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5" y="2160589"/>
            <a:ext cx="11377084" cy="40830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</a:p>
          <a:p>
            <a:pPr lvl="8"/>
            <a:r>
              <a:rPr lang="en-US" noProof="0"/>
              <a:t>Ninth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5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160588"/>
            <a:ext cx="11377084" cy="210500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  <a:endParaRPr lang="en-US"/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50172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160588"/>
            <a:ext cx="7128933" cy="408305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  <a:endParaRPr lang="en-US"/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9" y="2221920"/>
            <a:ext cx="3862920" cy="3959805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123772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47" userDrawn="1">
          <p15:clr>
            <a:srgbClr val="FBAE40"/>
          </p15:clr>
        </p15:guide>
        <p15:guide id="2" pos="4989" userDrawn="1">
          <p15:clr>
            <a:srgbClr val="FBAE40"/>
          </p15:clr>
        </p15:guide>
        <p15:guide id="3" orient="horz" pos="389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5" y="1098550"/>
            <a:ext cx="12191999" cy="5759450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 &gt;&gt; Ribbon &gt; Insert &gt; Picture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1098550"/>
            <a:ext cx="12192000" cy="5759451"/>
          </a:xfrm>
          <a:blipFill>
            <a:blip r:embed="rId2"/>
            <a:stretch>
              <a:fillRect/>
            </a:stretch>
          </a:blipFill>
        </p:spPr>
        <p:txBody>
          <a:bodyPr vert="horz" lIns="1954800" tIns="12600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marR="0" indent="0" algn="l" defTabSz="914407" rtl="0" eaLnBrk="1" fontAlgn="auto" latinLnBrk="0" hangingPunct="1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Quote on first level // </a:t>
            </a:r>
            <a:r>
              <a:rPr lang="en-US" noProof="0"/>
              <a:t>for </a:t>
            </a:r>
            <a:r>
              <a:rPr lang="en-US"/>
              <a:t>Autor &gt;&gt; Ribbon </a:t>
            </a:r>
            <a:r>
              <a:rPr lang="en-US" noProof="0"/>
              <a:t>&gt; Home &gt; Paragraph &gt; Increase List</a:t>
            </a:r>
            <a:r>
              <a:rPr lang="en-US"/>
              <a:t> </a:t>
            </a:r>
          </a:p>
          <a:p>
            <a:pPr marL="0" marR="0" lvl="1" indent="0" algn="l" defTabSz="914407" rtl="0" eaLnBrk="1" fontAlgn="auto" latinLnBrk="0" hangingPunct="1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/>
            </a:pPr>
            <a:r>
              <a:rPr lang="en-US" noProof="0"/>
              <a:t>Second level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27" name="Titel 9">
            <a:extLst>
              <a:ext uri="{FF2B5EF4-FFF2-40B4-BE49-F238E27FC236}">
                <a16:creationId xmlns:a16="http://schemas.microsoft.com/office/drawing/2014/main" id="{A0B1B76A-51B5-4F03-ACCD-EF255BF5F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68000"/>
            <a:ext cx="1386000" cy="1116000"/>
          </a:xfrm>
          <a:blipFill>
            <a:blip r:embed="rId3"/>
            <a:stretch>
              <a:fillRect/>
            </a:stretch>
          </a:blipFill>
        </p:spPr>
        <p:txBody>
          <a:bodyPr wrap="none" tIns="36000" rIns="1512000" anchor="t" anchorCtr="0"/>
          <a:lstStyle>
            <a:lvl1pPr algn="r">
              <a:defRPr sz="1000" baseline="0"/>
            </a:lvl1pPr>
          </a:lstStyle>
          <a:p>
            <a:r>
              <a:rPr lang="en-US" noProof="0"/>
              <a:t>Bitte nicht</a:t>
            </a:r>
            <a:br>
              <a:rPr lang="en-US" noProof="0"/>
            </a:br>
            <a:r>
              <a:rPr lang="en-US" noProof="0"/>
              <a:t>verschieben</a:t>
            </a:r>
          </a:p>
        </p:txBody>
      </p:sp>
      <p:pic>
        <p:nvPicPr>
          <p:cNvPr id="29" name="Logo HHN">
            <a:extLst>
              <a:ext uri="{FF2B5EF4-FFF2-40B4-BE49-F238E27FC236}">
                <a16:creationId xmlns:a16="http://schemas.microsoft.com/office/drawing/2014/main" id="{9C3514B9-049D-45E4-94CE-3CF817C1721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  <p:grpSp>
        <p:nvGrpSpPr>
          <p:cNvPr id="30" name="Regieanweisungen">
            <a:extLst>
              <a:ext uri="{FF2B5EF4-FFF2-40B4-BE49-F238E27FC236}">
                <a16:creationId xmlns:a16="http://schemas.microsoft.com/office/drawing/2014/main" id="{02481EDB-7877-4996-820C-FFEFD45C7964}"/>
              </a:ext>
            </a:extLst>
          </p:cNvPr>
          <p:cNvGrpSpPr/>
          <p:nvPr userDrawn="1"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31" name="Hilfslinien">
              <a:extLst>
                <a:ext uri="{FF2B5EF4-FFF2-40B4-BE49-F238E27FC236}">
                  <a16:creationId xmlns:a16="http://schemas.microsoft.com/office/drawing/2014/main" id="{18336903-3AE2-493A-93B4-394C8F8E2FFF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Zurücksetzen">
              <a:extLst>
                <a:ext uri="{FF2B5EF4-FFF2-40B4-BE49-F238E27FC236}">
                  <a16:creationId xmlns:a16="http://schemas.microsoft.com/office/drawing/2014/main" id="{0403CE5E-7D8E-4445-9A11-5614701AFB1F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33" name="Layoutwechsel">
              <a:extLst>
                <a:ext uri="{FF2B5EF4-FFF2-40B4-BE49-F238E27FC236}">
                  <a16:creationId xmlns:a16="http://schemas.microsoft.com/office/drawing/2014/main" id="{37E4D678-AB51-415F-A3C2-BFCB841977A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4" name="Text // Listenebene erhöhen">
              <a:extLst>
                <a:ext uri="{FF2B5EF4-FFF2-40B4-BE49-F238E27FC236}">
                  <a16:creationId xmlns:a16="http://schemas.microsoft.com/office/drawing/2014/main" id="{26941C7C-1EA8-4C84-AF9D-C1A29D4530B7}"/>
                </a:ext>
              </a:extLst>
            </p:cNvPr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35" name="Text // Listenebene verringern">
              <a:extLst>
                <a:ext uri="{FF2B5EF4-FFF2-40B4-BE49-F238E27FC236}">
                  <a16:creationId xmlns:a16="http://schemas.microsoft.com/office/drawing/2014/main" id="{C10DDFB6-5B61-467A-A792-54C79A078D54}"/>
                </a:ext>
              </a:extLst>
            </p:cNvPr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36" name="Listenebenen">
              <a:extLst>
                <a:ext uri="{FF2B5EF4-FFF2-40B4-BE49-F238E27FC236}">
                  <a16:creationId xmlns:a16="http://schemas.microsoft.com/office/drawing/2014/main" id="{C8E0693C-BA92-43AA-AF6D-AA0418317EDA}"/>
                </a:ext>
              </a:extLst>
            </p:cNvPr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37" name="Bild // Listenebene verringern">
              <a:extLst>
                <a:ext uri="{FF2B5EF4-FFF2-40B4-BE49-F238E27FC236}">
                  <a16:creationId xmlns:a16="http://schemas.microsoft.com/office/drawing/2014/main" id="{BFE93321-E538-4022-8A82-C17D0FE851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38" name="Bild // Listenebene erhöhen">
              <a:extLst>
                <a:ext uri="{FF2B5EF4-FFF2-40B4-BE49-F238E27FC236}">
                  <a16:creationId xmlns:a16="http://schemas.microsoft.com/office/drawing/2014/main" id="{DC047369-FB88-442D-8B63-61AB2032C2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39" name="Fußzeile">
              <a:extLst>
                <a:ext uri="{FF2B5EF4-FFF2-40B4-BE49-F238E27FC236}">
                  <a16:creationId xmlns:a16="http://schemas.microsoft.com/office/drawing/2014/main" id="{49532751-61E7-4FD4-95E4-0B64706E2094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40" name="Kopfzeile">
              <a:extLst>
                <a:ext uri="{FF2B5EF4-FFF2-40B4-BE49-F238E27FC236}">
                  <a16:creationId xmlns:a16="http://schemas.microsoft.com/office/drawing/2014/main" id="{AC2C6CFC-C15C-44AF-9727-3AFD3633B39C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1501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/>
        </p:nvCxnSpPr>
        <p:spPr>
          <a:xfrm>
            <a:off x="406400" y="1944000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397" y="1031876"/>
            <a:ext cx="11377092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Insert Headline </a:t>
            </a:r>
            <a:br>
              <a:rPr lang="en-US" dirty="0"/>
            </a:br>
            <a:r>
              <a:rPr lang="en-US" dirty="0"/>
              <a:t>on two lines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400" y="2160588"/>
            <a:ext cx="11377086" cy="408146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Text 22 pt. on first level // </a:t>
            </a:r>
            <a:r>
              <a:rPr lang="en-US" noProof="0" dirty="0"/>
              <a:t>for bullets 22 pt., text 20 pt., headline and bullets 20 pt. &gt;&gt; </a:t>
            </a:r>
            <a:r>
              <a:rPr lang="en-US" dirty="0"/>
              <a:t>Ribbon &gt; </a:t>
            </a:r>
            <a:r>
              <a:rPr lang="en-US" noProof="0" dirty="0"/>
              <a:t>Home &gt; Paragraph &gt; Increase List Level</a:t>
            </a:r>
            <a:r>
              <a:rPr lang="en-US" dirty="0"/>
              <a:t> 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en-US" dirty="0"/>
              <a:t>Truck Platoon| Moritz </a:t>
            </a:r>
            <a:r>
              <a:rPr lang="en-US" dirty="0" err="1"/>
              <a:t>Höhnel</a:t>
            </a:r>
            <a:r>
              <a:rPr lang="en-US" dirty="0"/>
              <a:t>, Jakob Kurz and Mattis Ritter / T1 / ASE / HMI | Summer Semester 2022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23" name="Logo HHN">
            <a:extLst>
              <a:ext uri="{FF2B5EF4-FFF2-40B4-BE49-F238E27FC236}">
                <a16:creationId xmlns:a16="http://schemas.microsoft.com/office/drawing/2014/main" id="{6BAFAE1A-69F9-4EFD-A7CF-4FD30AD0121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73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6" r:id="rId2"/>
    <p:sldLayoutId id="2147483670" r:id="rId3"/>
    <p:sldLayoutId id="2147483649" r:id="rId4"/>
    <p:sldLayoutId id="2147483667" r:id="rId5"/>
    <p:sldLayoutId id="2147483650" r:id="rId6"/>
    <p:sldLayoutId id="2147483660" r:id="rId7"/>
    <p:sldLayoutId id="2147483661" r:id="rId8"/>
    <p:sldLayoutId id="2147483662" r:id="rId9"/>
    <p:sldLayoutId id="2147483664" r:id="rId10"/>
    <p:sldLayoutId id="2147483665" r:id="rId11"/>
    <p:sldLayoutId id="2147483654" r:id="rId12"/>
    <p:sldLayoutId id="2147483668" r:id="rId13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361" userDrawn="1">
          <p15:clr>
            <a:srgbClr val="F26B43"/>
          </p15:clr>
        </p15:guide>
        <p15:guide id="4" orient="horz" pos="650" userDrawn="1">
          <p15:clr>
            <a:srgbClr val="F26B43"/>
          </p15:clr>
        </p15:guide>
        <p15:guide id="5" orient="horz" pos="1194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400" userDrawn="1">
          <p15:clr>
            <a:srgbClr val="547EBF"/>
          </p15:clr>
        </p15:guide>
        <p15:guide id="8" orient="horz" pos="692" userDrawn="1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23" name="Logo HHN">
            <a:extLst>
              <a:ext uri="{FF2B5EF4-FFF2-40B4-BE49-F238E27FC236}">
                <a16:creationId xmlns:a16="http://schemas.microsoft.com/office/drawing/2014/main" id="{6BAFAE1A-69F9-4EFD-A7CF-4FD30AD01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81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361" userDrawn="1">
          <p15:clr>
            <a:srgbClr val="F26B43"/>
          </p15:clr>
        </p15:guide>
        <p15:guide id="4" orient="horz" pos="650" userDrawn="1">
          <p15:clr>
            <a:srgbClr val="F26B43"/>
          </p15:clr>
        </p15:guide>
        <p15:guide id="5" orient="horz" pos="1194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400" userDrawn="1">
          <p15:clr>
            <a:srgbClr val="547EBF"/>
          </p15:clr>
        </p15:guide>
        <p15:guide id="8" orient="horz" pos="69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4.png"/><Relationship Id="rId7" Type="http://schemas.openxmlformats.org/officeDocument/2006/relationships/image" Target="../media/image3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0.png"/><Relationship Id="rId18" Type="http://schemas.openxmlformats.org/officeDocument/2006/relationships/image" Target="../media/image28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7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19" Type="http://schemas.openxmlformats.org/officeDocument/2006/relationships/image" Target="../media/image29.png"/><Relationship Id="rId9" Type="http://schemas.openxmlformats.org/officeDocument/2006/relationships/image" Target="../media/image16.png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el 32">
            <a:extLst>
              <a:ext uri="{FF2B5EF4-FFF2-40B4-BE49-F238E27FC236}">
                <a16:creationId xmlns:a16="http://schemas.microsoft.com/office/drawing/2014/main" id="{F629E931-35B5-4C35-9E4F-4B92E956C0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ZWEI-GELENK-ROBOTER</a:t>
            </a:r>
          </a:p>
        </p:txBody>
      </p:sp>
      <p:sp>
        <p:nvSpPr>
          <p:cNvPr id="35" name="Vertikaler Textplatzhalter 34">
            <a:extLst>
              <a:ext uri="{FF2B5EF4-FFF2-40B4-BE49-F238E27FC236}">
                <a16:creationId xmlns:a16="http://schemas.microsoft.com/office/drawing/2014/main" id="{AD697CB5-A06F-4E3D-9B1D-CC9CE71BD81D}"/>
              </a:ext>
            </a:extLst>
          </p:cNvPr>
          <p:cNvSpPr>
            <a:spLocks noGrp="1"/>
          </p:cNvSpPr>
          <p:nvPr>
            <p:ph type="body" orient="vert" idx="19"/>
          </p:nvPr>
        </p:nvSpPr>
        <p:spPr/>
        <p:txBody>
          <a:bodyPr/>
          <a:lstStyle/>
          <a:p>
            <a:r>
              <a:rPr lang="de-DE" dirty="0"/>
              <a:t>Vorabgabe 09.11.2022</a:t>
            </a:r>
            <a:endParaRPr lang="en-US" dirty="0"/>
          </a:p>
        </p:txBody>
      </p:sp>
      <p:sp>
        <p:nvSpPr>
          <p:cNvPr id="36" name="Vertikaler Textplatzhalter 35">
            <a:extLst>
              <a:ext uri="{FF2B5EF4-FFF2-40B4-BE49-F238E27FC236}">
                <a16:creationId xmlns:a16="http://schemas.microsoft.com/office/drawing/2014/main" id="{5D5168B9-E752-43E9-9E15-A09B8530A521}"/>
              </a:ext>
            </a:extLst>
          </p:cNvPr>
          <p:cNvSpPr>
            <a:spLocks noGrp="1"/>
          </p:cNvSpPr>
          <p:nvPr>
            <p:ph type="body" orient="vert" idx="20"/>
          </p:nvPr>
        </p:nvSpPr>
        <p:spPr/>
        <p:txBody>
          <a:bodyPr/>
          <a:lstStyle/>
          <a:p>
            <a:r>
              <a:rPr lang="en-US" dirty="0"/>
              <a:t>Marc Grosse (210233), Moritz </a:t>
            </a:r>
            <a:r>
              <a:rPr lang="en-US" dirty="0" err="1"/>
              <a:t>Höhnel</a:t>
            </a:r>
            <a:r>
              <a:rPr lang="en-US" dirty="0"/>
              <a:t> (210258) und Mattis Ritter (210265) / T1 / ASE | WS22/23</a:t>
            </a:r>
          </a:p>
        </p:txBody>
      </p:sp>
      <p:sp>
        <p:nvSpPr>
          <p:cNvPr id="30" name="Vertikaler Textplatzhalter 29">
            <a:extLst>
              <a:ext uri="{FF2B5EF4-FFF2-40B4-BE49-F238E27FC236}">
                <a16:creationId xmlns:a16="http://schemas.microsoft.com/office/drawing/2014/main" id="{0DD00B33-77B2-40B6-BF81-CF0E41203621}"/>
              </a:ext>
            </a:extLst>
          </p:cNvPr>
          <p:cNvSpPr>
            <a:spLocks noGrp="1"/>
          </p:cNvSpPr>
          <p:nvPr>
            <p:ph type="body" orient="vert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132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C99857-A6C5-7CB9-D080-C99C3E24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3A8B8B-252A-5DDA-9E8E-ADFFE3BE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B5EAE-79E2-9720-358B-DF771E2E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3719B6-4CBE-32C7-B13D-37C01E4F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4.4 Lagrange </a:t>
            </a:r>
            <a:r>
              <a:rPr lang="en-US" b="0" dirty="0" err="1"/>
              <a:t>Gleichungen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Content Placeholder 9">
                <a:extLst>
                  <a:ext uri="{FF2B5EF4-FFF2-40B4-BE49-F238E27FC236}">
                    <a16:creationId xmlns:a16="http://schemas.microsoft.com/office/drawing/2014/main" id="{1AC3CEC5-0A19-2372-4C28-59B86DD1BA1A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322538868"/>
                  </p:ext>
                </p:extLst>
              </p:nvPr>
            </p:nvGraphicFramePr>
            <p:xfrm>
              <a:off x="406396" y="3068279"/>
              <a:ext cx="11377092" cy="3264478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80342">
                      <a:extLst>
                        <a:ext uri="{9D8B030D-6E8A-4147-A177-3AD203B41FA5}">
                          <a16:colId xmlns:a16="http://schemas.microsoft.com/office/drawing/2014/main" val="234028362"/>
                        </a:ext>
                      </a:extLst>
                    </a:gridCol>
                    <a:gridCol w="896750">
                      <a:extLst>
                        <a:ext uri="{9D8B030D-6E8A-4147-A177-3AD203B41FA5}">
                          <a16:colId xmlns:a16="http://schemas.microsoft.com/office/drawing/2014/main" val="866856792"/>
                        </a:ext>
                      </a:extLst>
                    </a:gridCol>
                  </a:tblGrid>
                  <a:tr h="466354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Linke Seite der Lagrange-Gleichung 2. Art (4.4) komponentenweise: 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31191" marR="31191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253440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006741159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77014736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13117399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(4.7.5)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806471023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sSub>
                                    <m:sSubPr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(4.7.6)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1610402804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sSub>
                                    <m:sSubPr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(4.7.7)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8202130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Content Placeholder 9">
                <a:extLst>
                  <a:ext uri="{FF2B5EF4-FFF2-40B4-BE49-F238E27FC236}">
                    <a16:creationId xmlns:a16="http://schemas.microsoft.com/office/drawing/2014/main" id="{1AC3CEC5-0A19-2372-4C28-59B86DD1BA1A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322538868"/>
                  </p:ext>
                </p:extLst>
              </p:nvPr>
            </p:nvGraphicFramePr>
            <p:xfrm>
              <a:off x="406396" y="3068279"/>
              <a:ext cx="11377092" cy="3264478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80342">
                      <a:extLst>
                        <a:ext uri="{9D8B030D-6E8A-4147-A177-3AD203B41FA5}">
                          <a16:colId xmlns:a16="http://schemas.microsoft.com/office/drawing/2014/main" val="234028362"/>
                        </a:ext>
                      </a:extLst>
                    </a:gridCol>
                    <a:gridCol w="896750">
                      <a:extLst>
                        <a:ext uri="{9D8B030D-6E8A-4147-A177-3AD203B41FA5}">
                          <a16:colId xmlns:a16="http://schemas.microsoft.com/office/drawing/2014/main" val="866856792"/>
                        </a:ext>
                      </a:extLst>
                    </a:gridCol>
                  </a:tblGrid>
                  <a:tr h="466354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Linke Seite der Lagrange-Gleichung 2. Art (4.4) komponentenweise: 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31191" marR="31191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253440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101316" r="-8547" b="-5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006741159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198701" r="-8547" b="-407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77014736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302632" r="-8547" b="-31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13117399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397403" r="-8547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(4.7.5)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806471023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503947" r="-8547" b="-1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(4.7.6)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1610402804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596104" r="-8547" b="-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(4.7.7)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82021308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DACE8D11-AA96-5FC4-FB3C-7C310411AC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2610404"/>
                  </p:ext>
                </p:extLst>
              </p:nvPr>
            </p:nvGraphicFramePr>
            <p:xfrm>
              <a:off x="406396" y="1978873"/>
              <a:ext cx="11377091" cy="108940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48070">
                      <a:extLst>
                        <a:ext uri="{9D8B030D-6E8A-4147-A177-3AD203B41FA5}">
                          <a16:colId xmlns:a16="http://schemas.microsoft.com/office/drawing/2014/main" val="777130955"/>
                        </a:ext>
                      </a:extLst>
                    </a:gridCol>
                    <a:gridCol w="929021">
                      <a:extLst>
                        <a:ext uri="{9D8B030D-6E8A-4147-A177-3AD203B41FA5}">
                          <a16:colId xmlns:a16="http://schemas.microsoft.com/office/drawing/2014/main" val="3034133775"/>
                        </a:ext>
                      </a:extLst>
                    </a:gridCol>
                  </a:tblGrid>
                  <a:tr h="351028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Einsetzen der energetischen Gleichungen (4.6) in die Lagrange-Gleichung (4.3):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5499398"/>
                      </a:ext>
                    </a:extLst>
                  </a:tr>
                  <a:tr h="35102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de-DE" sz="18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 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97082435"/>
                      </a:ext>
                    </a:extLst>
                  </a:tr>
                  <a:tr h="35102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=  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359832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DACE8D11-AA96-5FC4-FB3C-7C310411AC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2610404"/>
                  </p:ext>
                </p:extLst>
              </p:nvPr>
            </p:nvGraphicFramePr>
            <p:xfrm>
              <a:off x="406396" y="1978873"/>
              <a:ext cx="11377091" cy="108940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48070">
                      <a:extLst>
                        <a:ext uri="{9D8B030D-6E8A-4147-A177-3AD203B41FA5}">
                          <a16:colId xmlns:a16="http://schemas.microsoft.com/office/drawing/2014/main" val="777130955"/>
                        </a:ext>
                      </a:extLst>
                    </a:gridCol>
                    <a:gridCol w="929021">
                      <a:extLst>
                        <a:ext uri="{9D8B030D-6E8A-4147-A177-3AD203B41FA5}">
                          <a16:colId xmlns:a16="http://schemas.microsoft.com/office/drawing/2014/main" val="3034133775"/>
                        </a:ext>
                      </a:extLst>
                    </a:gridCol>
                  </a:tblGrid>
                  <a:tr h="351028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Einsetzen der energetischen Gleichungen (4.6) in die Lagrange-Gleichung (4.3):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5499398"/>
                      </a:ext>
                    </a:extLst>
                  </a:tr>
                  <a:tr h="3510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10345" r="-8863" b="-1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 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97082435"/>
                      </a:ext>
                    </a:extLst>
                  </a:tr>
                  <a:tr h="3873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90625" r="-8863" b="-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3598321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63077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Campus Sontheim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de-DE" dirty="0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4.4 Lagrange </a:t>
            </a:r>
            <a:r>
              <a:rPr lang="en-US" b="0" dirty="0" err="1"/>
              <a:t>Gleichungen</a:t>
            </a:r>
            <a:r>
              <a:rPr lang="en-US" b="0" dirty="0"/>
              <a:t> </a:t>
            </a:r>
            <a:r>
              <a:rPr lang="en-US" b="0" dirty="0">
                <a:sym typeface="Wingdings" panose="05000000000000000000" pitchFamily="2" charset="2"/>
              </a:rPr>
              <a:t> </a:t>
            </a:r>
            <a:r>
              <a:rPr lang="en-US" b="0" dirty="0" err="1">
                <a:sym typeface="Wingdings" panose="05000000000000000000" pitchFamily="2" charset="2"/>
              </a:rPr>
              <a:t>Bewegungsgleichung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91C361F2-775C-8B59-B40C-5923AE4DEF3F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271751070"/>
                  </p:ext>
                </p:extLst>
              </p:nvPr>
            </p:nvGraphicFramePr>
            <p:xfrm>
              <a:off x="406397" y="2078107"/>
              <a:ext cx="11377092" cy="1515828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311117">
                      <a:extLst>
                        <a:ext uri="{9D8B030D-6E8A-4147-A177-3AD203B41FA5}">
                          <a16:colId xmlns:a16="http://schemas.microsoft.com/office/drawing/2014/main" val="3646174233"/>
                        </a:ext>
                      </a:extLst>
                    </a:gridCol>
                    <a:gridCol w="1065975">
                      <a:extLst>
                        <a:ext uri="{9D8B030D-6E8A-4147-A177-3AD203B41FA5}">
                          <a16:colId xmlns:a16="http://schemas.microsoft.com/office/drawing/2014/main" val="4093733878"/>
                        </a:ext>
                      </a:extLst>
                    </a:gridCol>
                  </a:tblGrid>
                  <a:tr h="505276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Fertige linke Seite der Lagrange Gleichung 2. Art (4.4) zeilenweise: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79268228"/>
                      </a:ext>
                    </a:extLst>
                  </a:tr>
                  <a:tr h="50527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6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6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6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(4.7.8)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39024267"/>
                      </a:ext>
                    </a:extLst>
                  </a:tr>
                  <a:tr h="50527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bSup>
                                <m:sSubSup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6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(4.7.9)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396627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91C361F2-775C-8B59-B40C-5923AE4DEF3F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271751070"/>
                  </p:ext>
                </p:extLst>
              </p:nvPr>
            </p:nvGraphicFramePr>
            <p:xfrm>
              <a:off x="406397" y="2078107"/>
              <a:ext cx="11377092" cy="1515828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311117">
                      <a:extLst>
                        <a:ext uri="{9D8B030D-6E8A-4147-A177-3AD203B41FA5}">
                          <a16:colId xmlns:a16="http://schemas.microsoft.com/office/drawing/2014/main" val="3646174233"/>
                        </a:ext>
                      </a:extLst>
                    </a:gridCol>
                    <a:gridCol w="1065975">
                      <a:extLst>
                        <a:ext uri="{9D8B030D-6E8A-4147-A177-3AD203B41FA5}">
                          <a16:colId xmlns:a16="http://schemas.microsoft.com/office/drawing/2014/main" val="4093733878"/>
                        </a:ext>
                      </a:extLst>
                    </a:gridCol>
                  </a:tblGrid>
                  <a:tr h="505276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Fertige linke Seite der Lagrange Gleichung 2. Art (4.4) zeilenweise: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79268228"/>
                      </a:ext>
                    </a:extLst>
                  </a:tr>
                  <a:tr h="505276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00000" r="-10332" b="-10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(4.7.8)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39024267"/>
                      </a:ext>
                    </a:extLst>
                  </a:tr>
                  <a:tr h="505276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200000" r="-10332" b="-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(4.7.9)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39662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65ECCC08-DDD6-D468-7078-6A3BFEBFCD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0209543"/>
                  </p:ext>
                </p:extLst>
              </p:nvPr>
            </p:nvGraphicFramePr>
            <p:xfrm>
              <a:off x="406397" y="4241132"/>
              <a:ext cx="11377092" cy="175519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663222">
                      <a:extLst>
                        <a:ext uri="{9D8B030D-6E8A-4147-A177-3AD203B41FA5}">
                          <a16:colId xmlns:a16="http://schemas.microsoft.com/office/drawing/2014/main" val="549062185"/>
                        </a:ext>
                      </a:extLst>
                    </a:gridCol>
                    <a:gridCol w="713870">
                      <a:extLst>
                        <a:ext uri="{9D8B030D-6E8A-4147-A177-3AD203B41FA5}">
                          <a16:colId xmlns:a16="http://schemas.microsoft.com/office/drawing/2014/main" val="3495498119"/>
                        </a:ext>
                      </a:extLst>
                    </a:gridCol>
                  </a:tblGrid>
                  <a:tr h="415345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dirty="0">
                              <a:effectLst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Bewegungsgleichung unter Berücksichtigung von (4.5.1) und (4.5.2) in Matrizenschreibweise: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2551095"/>
                      </a:ext>
                    </a:extLst>
                  </a:tr>
                  <a:tr h="103409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limLow>
                                <m:limLowPr>
                                  <m:ctrlPr>
                                    <a:rPr lang="de-DE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groupChr>
                                    <m:groupChrPr>
                                      <m:chr m:val="⏟"/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groupChr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de-DE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𝑚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𝑚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  <m:sSubSup>
                                                  <m:sSubSup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 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func>
                                                  <m:func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𝑐𝑜𝑠</m:t>
                                                    </m:r>
                                                  </m:fName>
                                                  <m:e>
                                                    <m:d>
                                                      <m:dPr>
                                                        <m:ctrlP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𝜑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𝜑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2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e>
                                                </m:func>
                                              </m:e>
                                            </m:mr>
                                            <m:m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func>
                                                  <m:func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𝑐𝑜𝑠</m:t>
                                                    </m:r>
                                                  </m:fName>
                                                  <m:e>
                                                    <m:d>
                                                      <m:dPr>
                                                        <m:ctrlP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𝜑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𝜑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2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e>
                                                </m:func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sSubSup>
                                                  <m:sSubSup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 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mr>
                                          </m:m>
                                        </m:e>
                                      </m:d>
                                    </m:e>
                                  </m:groupChr>
                                </m:e>
                                <m:lim>
                                  <m:eqArr>
                                    <m:eqArrPr>
                                      <m:ctrlPr>
                                        <a:rPr lang="de-DE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de-DE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de-DE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de-DE" sz="1600" b="1" i="1" smtClean="0"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</m:eqArr>
                                </m:lim>
                              </m:limLow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600" i="1"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1600" i="1"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600" i="1"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1600" i="1"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  <m:sSup>
                                          <m:sSup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de-DE" sz="16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mr>
                                    <m:mr>
                                      <m:e>
                                        <m:r>
                                          <a:rPr lang="de-DE" sz="16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  <m:sSup>
                                          <m:sSup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de-DE" sz="16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6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Calibri" panose="020F0502020204030204" pitchFamily="34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Calibri" panose="020F0502020204030204" pitchFamily="34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Calibri" panose="020F0502020204030204" pitchFamily="34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6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e-DE" sz="16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sin</m:t>
                                        </m:r>
                                        <m:r>
                                          <a:rPr lang="de-DE" sz="16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⁡</m:t>
                                        </m:r>
                                        <m:r>
                                          <a:rPr lang="de-DE" sz="16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6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de-DE" sz="16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600" b="0" i="0" smtClean="0">
                                  <a:latin typeface="Cambria Math" panose="02040503050406030204" pitchFamily="18" charset="0"/>
                                </a:rPr>
                                <m:t> ;</m:t>
                              </m:r>
                              <m:r>
                                <m:rPr>
                                  <m:sty m:val="p"/>
                                </m:rPr>
                                <a:rPr lang="de-DE" sz="16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de-DE" sz="1600" b="0" i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(4.8)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457894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65ECCC08-DDD6-D468-7078-6A3BFEBFCD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0209543"/>
                  </p:ext>
                </p:extLst>
              </p:nvPr>
            </p:nvGraphicFramePr>
            <p:xfrm>
              <a:off x="406397" y="4241132"/>
              <a:ext cx="11377092" cy="174465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663222">
                      <a:extLst>
                        <a:ext uri="{9D8B030D-6E8A-4147-A177-3AD203B41FA5}">
                          <a16:colId xmlns:a16="http://schemas.microsoft.com/office/drawing/2014/main" val="549062185"/>
                        </a:ext>
                      </a:extLst>
                    </a:gridCol>
                    <a:gridCol w="713870">
                      <a:extLst>
                        <a:ext uri="{9D8B030D-6E8A-4147-A177-3AD203B41FA5}">
                          <a16:colId xmlns:a16="http://schemas.microsoft.com/office/drawing/2014/main" val="3495498119"/>
                        </a:ext>
                      </a:extLst>
                    </a:gridCol>
                  </a:tblGrid>
                  <a:tr h="415345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dirty="0">
                              <a:effectLst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Bewegungsgleichung unter Berücksichtigung von (4.5.1) und (4.5.2) in Matrizenschreibweise: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2551095"/>
                      </a:ext>
                    </a:extLst>
                  </a:tr>
                  <a:tr h="13293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33333" r="-6686" b="-4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(4.8)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457894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39888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4.5 </a:t>
            </a:r>
            <a:r>
              <a:rPr lang="en-US" b="0" dirty="0" err="1"/>
              <a:t>Zustandsraummodell</a:t>
            </a:r>
            <a:endParaRPr lang="en-US" b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3565971461"/>
                  </p:ext>
                </p:extLst>
              </p:nvPr>
            </p:nvGraphicFramePr>
            <p:xfrm>
              <a:off x="406396" y="2097740"/>
              <a:ext cx="11377092" cy="435577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24832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946673">
                      <a:extLst>
                        <a:ext uri="{9D8B030D-6E8A-4147-A177-3AD203B41FA5}">
                          <a16:colId xmlns:a16="http://schemas.microsoft.com/office/drawing/2014/main" val="4009391468"/>
                        </a:ext>
                      </a:extLst>
                    </a:gridCol>
                    <a:gridCol w="2000923">
                      <a:extLst>
                        <a:ext uri="{9D8B030D-6E8A-4147-A177-3AD203B41FA5}">
                          <a16:colId xmlns:a16="http://schemas.microsoft.com/office/drawing/2014/main" val="301117527"/>
                        </a:ext>
                      </a:extLst>
                    </a:gridCol>
                    <a:gridCol w="1559858">
                      <a:extLst>
                        <a:ext uri="{9D8B030D-6E8A-4147-A177-3AD203B41FA5}">
                          <a16:colId xmlns:a16="http://schemas.microsoft.com/office/drawing/2014/main" val="2392440159"/>
                        </a:ext>
                      </a:extLst>
                    </a:gridCol>
                    <a:gridCol w="1936377">
                      <a:extLst>
                        <a:ext uri="{9D8B030D-6E8A-4147-A177-3AD203B41FA5}">
                          <a16:colId xmlns:a16="http://schemas.microsoft.com/office/drawing/2014/main" val="3582579966"/>
                        </a:ext>
                      </a:extLst>
                    </a:gridCol>
                    <a:gridCol w="1914861">
                      <a:extLst>
                        <a:ext uri="{9D8B030D-6E8A-4147-A177-3AD203B41FA5}">
                          <a16:colId xmlns:a16="http://schemas.microsoft.com/office/drawing/2014/main" val="2914009708"/>
                        </a:ext>
                      </a:extLst>
                    </a:gridCol>
                    <a:gridCol w="993568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636832">
                    <a:tc gridSpan="7"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Zustandsvektor </a:t>
                          </a:r>
                          <a14:m>
                            <m:oMath xmlns:m="http://schemas.openxmlformats.org/officeDocument/2006/math">
                              <m:r>
                                <a:rPr lang="de-DE" sz="1800" b="1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in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Bewegungsgleichung (4.8) einsetzen und nach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umstellen</a:t>
                          </a:r>
                          <a:r>
                            <a:rPr lang="en-US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siehe (5.9)):</a:t>
                          </a:r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Zustandsvariablen in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Bewegungsgleichung (4.8) einsetzen und nach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umstellen</a:t>
                          </a:r>
                          <a:r>
                            <a:rPr lang="en-US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siehe (5.9))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880242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de-DE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  <m:r>
                                <a:rPr lang="de-DE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b="0" smtClean="0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b="0" smtClean="0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dirty="0"/>
                            <a:t>;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gridSpan="5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de-DE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de-DE" sz="1800" b="0" i="1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b="0" i="1" kern="120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de-DE" sz="1800" b="0" i="1" kern="120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1800" b="0" kern="120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1800" b="0" kern="120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de-DE" sz="1800" b="0" i="1" kern="1200" dirty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de-DE" sz="1800" b="0" i="1" kern="1200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1800" b="0" kern="1200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1800" b="0" kern="1200" dirty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  <m:r>
                                  <a:rPr lang="de-DE" sz="18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8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800" b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𝑴</m:t>
                                    </m:r>
                                  </m:e>
                                  <m:sup>
                                    <m:r>
                                      <a:rPr lang="de-DE" sz="18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limLow>
                                  <m:limLowPr>
                                    <m:ctrlPr>
                                      <a:rPr lang="de-DE" sz="1800" b="1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groupChr>
                                      <m:groupChrPr>
                                        <m:chr m:val="⏟"/>
                                        <m:ctrlPr>
                                          <a:rPr lang="de-DE" sz="18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groupChrPr>
                                      <m:e>
                                        <m:d>
                                          <m:dPr>
                                            <m:ctrlPr>
                                              <a:rPr lang="en-US" sz="1800" i="1" kern="120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de-DE" sz="1800" kern="120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1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𝑚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func>
                                                        <m:func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uncPr>
                                                        <m:fName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sin</m:t>
                                                          </m:r>
                                                        </m:fName>
                                                        <m:e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en-US" sz="1800" i="1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i="1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1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−</m:t>
                                                              </m:r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i="1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2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d>
                                                        </m:e>
                                                      </m:func>
                                                      <m:sSup>
                                                        <m:sSupPr>
                                                          <m:ctrlPr>
                                                            <a:rPr lang="de-DE" sz="1800" b="0" i="1" kern="1200" smtClean="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sSubSup>
                                                            <m:sSubSupPr>
                                                              <m:ctrlPr>
                                                                <a:rPr lang="de-DE" sz="1800" b="0" i="1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SupPr>
                                                            <m:e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4</m:t>
                                                              </m:r>
                                                            </m:sub>
                                                            <m:sup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 </m:t>
                                                              </m:r>
                                                            </m:sup>
                                                          </m:sSubSup>
                                                        </m:e>
                                                        <m:sup>
                                                          <m:r>
                                                            <a:rPr lang="de-DE" sz="1800" b="0" kern="1200" smtClean="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p>
                                                      </m:sSup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𝑚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func>
                                                        <m:func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uncPr>
                                                        <m:fName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sin</m:t>
                                                          </m:r>
                                                        </m:fName>
                                                        <m:e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en-US" sz="1800" i="1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i="1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1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−</m:t>
                                                              </m:r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i="1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2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d>
                                                        </m:e>
                                                      </m:func>
                                                      <m:sSup>
                                                        <m:sSupPr>
                                                          <m:ctrlPr>
                                                            <a:rPr lang="de-DE" sz="1800" b="0" i="1" kern="1200" smtClean="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sSubSup>
                                                            <m:sSubSupPr>
                                                              <m:ctrlPr>
                                                                <a:rPr lang="de-DE" sz="1800" b="0" i="1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SupPr>
                                                            <m:e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3</m:t>
                                                              </m:r>
                                                            </m:sub>
                                                            <m:sup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 </m:t>
                                                              </m:r>
                                                            </m:sup>
                                                          </m:sSubSup>
                                                        </m:e>
                                                        <m:sup>
                                                          <m:r>
                                                            <a:rPr lang="de-DE" sz="1800" b="0" kern="1200" smtClean="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p>
                                                      </m:sSup>
                                                    </m:e>
                                                  </m:mr>
                                                </m:m>
                                              </m:e>
                                            </m:d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1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d>
                                                        <m:d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sz="1800" i="1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de-DE" sz="1800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𝑚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de-DE" sz="1800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1</m:t>
                                                              </m:r>
                                                            </m:sub>
                                                          </m:s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+</m:t>
                                                          </m:r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sz="1800" i="1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de-DE" sz="1800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𝑚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de-DE" sz="1800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2</m:t>
                                                              </m:r>
                                                            </m:sub>
                                                          </m:sSub>
                                                        </m:e>
                                                      </m:d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𝑔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  <m:func>
                                                        <m:func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uncPr>
                                                        <m:fName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sin</m:t>
                                                          </m:r>
                                                        </m:fName>
                                                        <m:e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en-US" sz="1800" i="1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i="1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1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d>
                                                        </m:e>
                                                      </m:func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𝑚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𝑔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func>
                                                        <m:func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uncPr>
                                                        <m:fName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sin</m:t>
                                                          </m:r>
                                                        </m:fName>
                                                        <m:e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en-US" sz="1800" i="1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i="1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2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d>
                                                        </m:e>
                                                      </m:func>
                                                    </m:e>
                                                  </m:mr>
                                                </m:m>
                                              </m:e>
                                            </m:d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 </m:t>
                                            </m:r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1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𝑢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𝑢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𝑢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mr>
                                                </m:m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groupChr>
                                  </m:e>
                                  <m:lim>
                                    <m:sSup>
                                      <m:sSupPr>
                                        <m:ctrlPr>
                                          <a:rPr lang="de-DE" sz="18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𝒇</m:t>
                                        </m:r>
                                      </m:e>
                                      <m:sup>
                                        <m: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de-DE" sz="18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  <m: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𝒖</m:t>
                                        </m:r>
                                      </m:e>
                                    </m:d>
                                  </m:lim>
                                </m:limLow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(4.9)</a:t>
                          </a:r>
                        </a:p>
                        <a:p>
                          <a:pPr algn="l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  <a:tr h="391607">
                    <a:tc gridSpan="6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;  </m:t>
                              </m:r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82167819"/>
                      </a:ext>
                    </a:extLst>
                  </a:tr>
                  <a:tr h="391607">
                    <a:tc gridSpan="6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Zustandsraum: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1820154"/>
                      </a:ext>
                    </a:extLst>
                  </a:tr>
                  <a:tr h="1372946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̇"/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eqArr>
                                        <m:eqArr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US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𝑴</m:t>
                                          </m:r>
                                        </m:e>
                                        <m:sup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p>
                                        <m:sSupPr>
                                          <m:ctrlPr>
                                            <a:rPr lang="en-US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𝒇</m:t>
                                          </m:r>
                                        </m:e>
                                        <m:sup>
                                          <m:r>
                                            <a:rPr lang="de-DE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800" b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sz="1800" b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eqArr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;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(4.10.1)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sz="1800" b="1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;</m:t>
                              </m:r>
                              <m:r>
                                <m:rPr>
                                  <m:sty m:val="p"/>
                                </m:rP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≥0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dirty="0"/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(4.10.2)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de-DE" sz="1800" b="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de-DE" sz="1800" b="0" i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𝑟𝑎𝑑</m:t>
                                      </m:r>
                                      <m:r>
                                        <a:rPr lang="de-DE" sz="1800" b="0" i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𝑟𝑎𝑑</m:t>
                                      </m:r>
                                    </m:e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f>
                                        <m:fPr>
                                          <m:ctrlPr>
                                            <a:rPr lang="de-DE" sz="18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sz="18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𝑟𝑎𝑑</m:t>
                                          </m:r>
                                        </m:num>
                                        <m:den>
                                          <m:r>
                                            <a:rPr lang="de-DE" sz="18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den>
                                      </m:f>
                                    </m:e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f>
                                        <m:fPr>
                                          <m:ctrlPr>
                                            <a:rPr lang="de-DE" sz="18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sz="18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𝑟𝑎𝑑</m:t>
                                          </m:r>
                                        </m:num>
                                        <m:den>
                                          <m:r>
                                            <a:rPr lang="de-DE" sz="18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den>
                                      </m:f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(4.10.3)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766902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3565971461"/>
                  </p:ext>
                </p:extLst>
              </p:nvPr>
            </p:nvGraphicFramePr>
            <p:xfrm>
              <a:off x="406396" y="2097740"/>
              <a:ext cx="11377092" cy="435577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24832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946673">
                      <a:extLst>
                        <a:ext uri="{9D8B030D-6E8A-4147-A177-3AD203B41FA5}">
                          <a16:colId xmlns:a16="http://schemas.microsoft.com/office/drawing/2014/main" val="4009391468"/>
                        </a:ext>
                      </a:extLst>
                    </a:gridCol>
                    <a:gridCol w="2000923">
                      <a:extLst>
                        <a:ext uri="{9D8B030D-6E8A-4147-A177-3AD203B41FA5}">
                          <a16:colId xmlns:a16="http://schemas.microsoft.com/office/drawing/2014/main" val="301117527"/>
                        </a:ext>
                      </a:extLst>
                    </a:gridCol>
                    <a:gridCol w="1559858">
                      <a:extLst>
                        <a:ext uri="{9D8B030D-6E8A-4147-A177-3AD203B41FA5}">
                          <a16:colId xmlns:a16="http://schemas.microsoft.com/office/drawing/2014/main" val="2392440159"/>
                        </a:ext>
                      </a:extLst>
                    </a:gridCol>
                    <a:gridCol w="1936377">
                      <a:extLst>
                        <a:ext uri="{9D8B030D-6E8A-4147-A177-3AD203B41FA5}">
                          <a16:colId xmlns:a16="http://schemas.microsoft.com/office/drawing/2014/main" val="3582579966"/>
                        </a:ext>
                      </a:extLst>
                    </a:gridCol>
                    <a:gridCol w="1914861">
                      <a:extLst>
                        <a:ext uri="{9D8B030D-6E8A-4147-A177-3AD203B41FA5}">
                          <a16:colId xmlns:a16="http://schemas.microsoft.com/office/drawing/2014/main" val="2914009708"/>
                        </a:ext>
                      </a:extLst>
                    </a:gridCol>
                    <a:gridCol w="993568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636832">
                    <a:tc gridSpan="7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b="-588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Zustandsvariablen in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Bewegungsgleichung (4.8) einsetzen und nach </a:t>
                          </a:r>
                          <a14:m xmlns:a14="http://schemas.microsoft.com/office/drawing/2010/main"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umstellen</a:t>
                          </a:r>
                          <a:r>
                            <a:rPr lang="en-US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(</a:t>
                          </a:r>
                          <a14:m xmlns:a14="http://schemas.microsoft.com/office/drawing/2010/main"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siehe (5.9))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1376998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45872" r="-460625" b="-169725"/>
                          </a:stretch>
                        </a:blipFill>
                      </a:tcPr>
                    </a:tc>
                    <a:tc gridSpan="5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4279" t="-45872" r="-11836" b="-16972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(4.9)</a:t>
                          </a:r>
                        </a:p>
                        <a:p>
                          <a:pPr algn="l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  <a:tr h="391607">
                    <a:tc gridSpan="6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512903" r="-9524" b="-49677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82167819"/>
                      </a:ext>
                    </a:extLst>
                  </a:tr>
                  <a:tr h="391607">
                    <a:tc gridSpan="6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Zustandsraum: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1820154"/>
                      </a:ext>
                    </a:extLst>
                  </a:tr>
                  <a:tr h="1558735">
                    <a:tc grid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179675" r="-28333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(4.10.1)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18699" t="-179675" r="-3105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dirty="0"/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(4.10.2)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42384" t="-179675" r="-516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(4.10.3)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7669028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C903FEE-F2F1-C846-2228-600F933927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025633"/>
              </p:ext>
            </p:extLst>
          </p:nvPr>
        </p:nvGraphicFramePr>
        <p:xfrm>
          <a:off x="5549749" y="382365"/>
          <a:ext cx="2045149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5149">
                  <a:extLst>
                    <a:ext uri="{9D8B030D-6E8A-4147-A177-3AD203B41FA5}">
                      <a16:colId xmlns:a16="http://schemas.microsoft.com/office/drawing/2014/main" val="3732804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173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858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9498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/>
              <p:cNvSpPr>
                <a:spLocks noGrp="1"/>
              </p:cNvSpPr>
              <p:nvPr>
                <p:ph idx="13"/>
              </p:nvPr>
            </p:nvSpPr>
            <p:spPr>
              <a:xfrm>
                <a:off x="114300" y="2160589"/>
                <a:ext cx="11887199" cy="4083052"/>
              </a:xfrm>
            </p:spPr>
            <p:txBody>
              <a:bodyPr/>
              <a:lstStyle/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Für eine erfolgreiche Modellierung in Simulink muss die Massenmatrix invertierbar sein. Zeigen Sie, dass die Massenmatrix unabhängig von den Zustandsgrößen oder der Parameter Festlegung invertierbar ist.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Bestimmen Sie allgemein die stationären Gleichungen des Systems.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Zur späteren Regelung und Bahnplanung des Roboterarms wird folgende stationäre Gleichung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 mit der Vorgabe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benötigt. Bestimmen Sie diese aus den stationären Gleichungen.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endParaRPr lang="en-US" dirty="0">
                  <a:solidFill>
                    <a:srgbClr val="DC3769"/>
                  </a:solidFill>
                </a:endParaRPr>
              </a:p>
              <a:p>
                <a:pPr marL="287655" lvl="1" indent="-287655"/>
                <a:endParaRPr lang="en-US" dirty="0">
                  <a:solidFill>
                    <a:srgbClr val="DC3769"/>
                  </a:solidFill>
                </a:endParaRPr>
              </a:p>
            </p:txBody>
          </p:sp>
        </mc:Choice>
        <mc:Fallback xmlns="">
          <p:sp>
            <p:nvSpPr>
              <p:cNvPr id="6" name="Inhaltsplatzhalt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114300" y="2160589"/>
                <a:ext cx="11887199" cy="4083052"/>
              </a:xfrm>
              <a:blipFill>
                <a:blip r:embed="rId2"/>
                <a:stretch>
                  <a:fillRect l="-1128" t="-2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54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r>
              <a:rPr lang="en-US" b="0" dirty="0"/>
              <a:t>5.1 </a:t>
            </a:r>
            <a:r>
              <a:rPr lang="en-US" b="0" dirty="0" err="1"/>
              <a:t>Stationärer</a:t>
            </a:r>
            <a:r>
              <a:rPr lang="en-US" b="0" dirty="0"/>
              <a:t> </a:t>
            </a:r>
            <a:r>
              <a:rPr lang="en-US" b="0" dirty="0" err="1"/>
              <a:t>Zustand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4259916557"/>
                  </p:ext>
                </p:extLst>
              </p:nvPr>
            </p:nvGraphicFramePr>
            <p:xfrm>
              <a:off x="406396" y="1983605"/>
              <a:ext cx="10532951" cy="423989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764671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4764671">
                      <a:extLst>
                        <a:ext uri="{9D8B030D-6E8A-4147-A177-3AD203B41FA5}">
                          <a16:colId xmlns:a16="http://schemas.microsoft.com/office/drawing/2014/main" val="888431440"/>
                        </a:ext>
                      </a:extLst>
                    </a:gridCol>
                    <a:gridCol w="1003609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 gridSpan="3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Stationären Zustand 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</m:bar>
                                </m:e>
                                <m:sub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</m:bar>
                                </m:e>
                                <m:sub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=0</m:t>
                              </m:r>
                              <m:f>
                                <m:f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𝑟𝑎𝑑</m:t>
                                  </m:r>
                                </m:num>
                                <m:den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den>
                              </m:f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</m:bar>
                                </m:e>
                                <m:sub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</m:bar>
                                </m:e>
                                <m:sub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=0</m:t>
                              </m:r>
                              <m:f>
                                <m:f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𝑟𝑎𝑑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in (4.7)</a:t>
                          </a:r>
                          <a:r>
                            <a:rPr lang="en-US" sz="1800" kern="1200" baseline="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r>
                            <a:rPr lang="en-US" sz="1800" kern="1200" baseline="0" dirty="0" err="1">
                              <a:solidFill>
                                <a:schemeClr val="dk1"/>
                              </a:solidFill>
                              <a:effectLst/>
                            </a:rPr>
                            <a:t>einsetzen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8904064"/>
                      </a:ext>
                    </a:extLst>
                  </a:tr>
                  <a:tr h="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Allgemeine stationäre Gleichung: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8970505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Sup>
                                          <m:sSubSup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𝑐𝑜𝑠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𝑐𝑜𝑠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bar>
                                                      <m:barPr>
                                                        <m:pos m:val="top"/>
                                                        <m:ctrlPr>
                                                          <a:rPr lang="de-DE" sz="1800" i="1" kern="120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</m:ctrlPr>
                                                      </m:barPr>
                                                      <m:e>
                                                        <m:r>
                                                          <a:rPr lang="en-US" sz="1800" i="1" kern="120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  <m:t>𝜑</m:t>
                                                        </m:r>
                                                      </m:e>
                                                    </m:ba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e-DE" sz="1800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sin</m:t>
                                        </m:r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b="0" i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(5.1.1)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64494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bar>
                                                      <m:barPr>
                                                        <m:pos m:val="top"/>
                                                        <m:ctrlPr>
                                                          <a:rPr lang="en-US" sz="18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barPr>
                                                      <m:e>
                                                        <m:r>
                                                          <a:rPr lang="de-DE" sz="18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𝜑</m:t>
                                                        </m:r>
                                                      </m:e>
                                                    </m:bar>
                                                  </m:e>
                                                  <m:sub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(5.1.2)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3997110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umgestellt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nach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:</m:t>
                              </m:r>
                            </m:oMath>
                          </a14:m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9467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baseline="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baseline="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i="1" kern="1200" baseline="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𝛽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baseline="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baseline="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(5.2)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2028577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27027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4259916557"/>
                  </p:ext>
                </p:extLst>
              </p:nvPr>
            </p:nvGraphicFramePr>
            <p:xfrm>
              <a:off x="406396" y="1983605"/>
              <a:ext cx="10532951" cy="423989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764671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4764671">
                      <a:extLst>
                        <a:ext uri="{9D8B030D-6E8A-4147-A177-3AD203B41FA5}">
                          <a16:colId xmlns:a16="http://schemas.microsoft.com/office/drawing/2014/main" val="888431440"/>
                        </a:ext>
                      </a:extLst>
                    </a:gridCol>
                    <a:gridCol w="1003609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486537"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b="-77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8904064"/>
                      </a:ext>
                    </a:extLst>
                  </a:tr>
                  <a:tr h="36576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Allgemeine stationäre Gleichung: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8970505"/>
                      </a:ext>
                    </a:extLst>
                  </a:tr>
                  <a:tr h="746062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4754" r="-10550" b="-35573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(5.1.1)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6449477"/>
                      </a:ext>
                    </a:extLst>
                  </a:tr>
                  <a:tr h="7460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13008" r="-121100" b="-252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(5.1.2)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3997110"/>
                      </a:ext>
                    </a:extLst>
                  </a:tr>
                  <a:tr h="640080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66667" r="-10550" b="-1961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946784"/>
                      </a:ext>
                    </a:extLst>
                  </a:tr>
                  <a:tr h="51371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83333" r="-121100" b="-14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(5.2)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2028577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27027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51712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r>
              <a:rPr lang="en-US" b="0" dirty="0"/>
              <a:t>5.1 </a:t>
            </a:r>
            <a:r>
              <a:rPr lang="en-US" b="0" dirty="0" err="1"/>
              <a:t>Stationärer</a:t>
            </a:r>
            <a:r>
              <a:rPr lang="en-US" b="0" dirty="0"/>
              <a:t> </a:t>
            </a:r>
            <a:r>
              <a:rPr lang="en-US" b="0" dirty="0" err="1"/>
              <a:t>Zustand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3898232948"/>
                  </p:ext>
                </p:extLst>
              </p:nvPr>
            </p:nvGraphicFramePr>
            <p:xfrm>
              <a:off x="406396" y="1983605"/>
              <a:ext cx="6362394" cy="413651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488859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87353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(5.2) in (5.1.2) </a:t>
                          </a:r>
                          <a:r>
                            <a:rPr lang="de-DE" sz="1800" kern="1200" noProof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einsetzen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45056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bar>
                                                      <m:barPr>
                                                        <m:pos m:val="top"/>
                                                        <m:ctrlPr>
                                                          <a:rPr lang="en-US" sz="18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barPr>
                                                      <m:e>
                                                        <m:r>
                                                          <a:rPr lang="de-DE" sz="18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𝜑</m:t>
                                                        </m:r>
                                                      </m:e>
                                                    </m:bar>
                                                  </m:e>
                                                  <m:sub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𝛽</m:t>
                                            </m:r>
                                          </m:den>
                                        </m:f>
                                        <m:sSub>
                                          <m:sSubPr>
                                            <m:ctrlP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b="0" i="1" kern="1200" baseline="0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b="0" i="1" kern="1200" baseline="0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27216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Dies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ergibt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sich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zeilenweise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zu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8184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bar>
                                            <m:barPr>
                                              <m:pos m:val="top"/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ba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den>
                                  </m:f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(5.4)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bar>
                                            <m:barPr>
                                              <m:pos m:val="top"/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ba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(5.5)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(5.5) in (5.4) einsetzten und nach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auflösen: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arcsin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d>
                                            <m:d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func>
                                        <m:func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𝑠𝑖𝑛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bar>
                                                    <m:barPr>
                                                      <m:pos m:val="top"/>
                                                      <m:ctrlPr>
                                                        <a:rPr lang="en-US" sz="1800" i="1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barP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</m:bar>
                                                </m:e>
                                                <m: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den>
                                          </m:f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(5.6)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3898232948"/>
                  </p:ext>
                </p:extLst>
              </p:nvPr>
            </p:nvGraphicFramePr>
            <p:xfrm>
              <a:off x="406396" y="1983605"/>
              <a:ext cx="6362394" cy="413651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488859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87353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(5.2) in (5.1.2) </a:t>
                          </a:r>
                          <a:r>
                            <a:rPr lang="de-DE" sz="1800" kern="1200" noProof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einsetzen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4505630"/>
                      </a:ext>
                    </a:extLst>
                  </a:tr>
                  <a:tr h="8100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9624" r="-15854" b="-36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2721603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Dies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ergibt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sich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zeilenweise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zu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818469"/>
                      </a:ext>
                    </a:extLst>
                  </a:tr>
                  <a:tr h="5286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49425" r="-15854" b="-342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(5.4)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4121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83582" r="-15854" b="-3447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(5.5)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666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16364" r="-15854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7077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89655" r="-15854" b="-4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(5.6)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82001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r>
              <a:rPr lang="en-US" b="0" dirty="0"/>
              <a:t>5.2 </a:t>
            </a:r>
            <a:r>
              <a:rPr lang="en-US" b="0" dirty="0" err="1"/>
              <a:t>Beweis</a:t>
            </a:r>
            <a:r>
              <a:rPr lang="en-US" b="0" dirty="0"/>
              <a:t> der </a:t>
            </a:r>
            <a:r>
              <a:rPr lang="en-US" b="0" dirty="0" err="1"/>
              <a:t>Invertierbarkeit</a:t>
            </a:r>
            <a:r>
              <a:rPr lang="en-US" b="0" dirty="0"/>
              <a:t> der </a:t>
            </a:r>
            <a:r>
              <a:rPr lang="en-US" b="0" dirty="0" err="1"/>
              <a:t>Massenmatrix</a:t>
            </a:r>
            <a:r>
              <a:rPr lang="en-US" b="0" dirty="0"/>
              <a:t> </a:t>
            </a:r>
            <a:r>
              <a:rPr lang="en-US" dirty="0"/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3368217227"/>
                  </p:ext>
                </p:extLst>
              </p:nvPr>
            </p:nvGraphicFramePr>
            <p:xfrm>
              <a:off x="406396" y="2061337"/>
              <a:ext cx="11377091" cy="401142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92736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228435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  <m:d>
                                <m:dPr>
                                  <m:ctrlPr>
                                    <a:rPr lang="en-US" sz="18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𝝋</m:t>
                                  </m:r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b="1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𝝋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de-DE" sz="1800" b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8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b="1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Sup>
                                          <m:sSubSup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sz="18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(5.7)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 zeigen: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8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)≠0</m:t>
                              </m:r>
                            </m:oMath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800" b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</m:d>
                                  <m:r>
                                    <a:rPr lang="de-DE" sz="18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ctrlPr>
                                        <a:rPr lang="en-US" sz="180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func>
                                            <m:func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800" i="1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800" i="1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d>
                                    </m:e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func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(5.8)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           =</m:t>
                              </m:r>
                              <m:sSubSup>
                                <m:sSubSup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(1</m:t>
                                  </m:r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80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e>
                                        <m:sup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049972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Da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0≤</m:t>
                                  </m:r>
                                  <m:sSup>
                                    <m:s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≤1</m:t>
                                  </m:r>
                                </m:e>
                              </m:func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für alle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gilt </a:t>
                          </a:r>
                          <a14:m>
                            <m:oMath xmlns:m="http://schemas.openxmlformats.org/officeDocument/2006/math"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≥0</m:t>
                                  </m:r>
                                </m:e>
                              </m:func>
                            </m:oMath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Weiterhin gilt für alle Parameter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53036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Damit ist auch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de-DE" sz="18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800" b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für alle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1472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285750" marR="0" lvl="0" indent="-28575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à"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Matrix </a:t>
                          </a:r>
                          <a:r>
                            <a:rPr lang="de-DE" sz="1800" b="1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 </a:t>
                          </a:r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ist nicht singulär und somit invertierbar!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func>
                                    <m:func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800" b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𝑴</m:t>
                                          </m:r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de-DE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  <m:e>
                                        <m:d>
                                          <m:d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Sup>
                                          <m:sSubSup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endParaRPr lang="de-DE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(5.9)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3368217227"/>
                  </p:ext>
                </p:extLst>
              </p:nvPr>
            </p:nvGraphicFramePr>
            <p:xfrm>
              <a:off x="406396" y="2061337"/>
              <a:ext cx="11377091" cy="401847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92736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228435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70777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r="-25105" b="-46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(5.7)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193103" r="-25105" b="-8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293103" r="-25105" b="-706897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(5.8)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380000" r="-25105" b="-583333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049972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496552" r="-25105" b="-5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596552" r="-25105" b="-4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53036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696552" r="-25105" b="-3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1472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285750" marR="0" lvl="0" indent="-28575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à"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Matrix </a:t>
                          </a:r>
                          <a:r>
                            <a:rPr lang="de-DE" sz="1800" b="1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 </a:t>
                          </a:r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ist nicht singulär und somit invertierbar!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71482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466071" r="-25105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(5.9)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97919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52AECA44-6693-4EB7-B2B5-6A2C586FE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>
                <a:latin typeface="+mn-lt"/>
              </a:rPr>
              <a:t>Campus Sontheim</a:t>
            </a:r>
            <a:endParaRPr lang="en-US" dirty="0">
              <a:latin typeface="+mn-lt"/>
            </a:endParaRP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90DBF1E-C4B8-4D3B-84CE-E6AD5C7EB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F034B9B7-B9EB-4395-8629-FCFEFC1B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0" name="Vertikaler Textplatzhalter 29"/>
          <p:cNvSpPr>
            <a:spLocks noGrp="1"/>
          </p:cNvSpPr>
          <p:nvPr>
            <p:ph type="body" orient="vert" idx="13"/>
          </p:nvPr>
        </p:nvSpPr>
        <p:spPr>
          <a:xfrm>
            <a:off x="1998349" y="2963016"/>
            <a:ext cx="9695489" cy="1635823"/>
          </a:xfrm>
        </p:spPr>
        <p:txBody>
          <a:bodyPr/>
          <a:lstStyle/>
          <a:p>
            <a:r>
              <a:rPr lang="en-US" dirty="0" err="1"/>
              <a:t>Rückfragen</a:t>
            </a:r>
            <a:r>
              <a:rPr lang="en-US" dirty="0"/>
              <a:t> bitte an:</a:t>
            </a:r>
          </a:p>
          <a:p>
            <a:pPr lvl="1"/>
            <a:r>
              <a:rPr lang="en-US" dirty="0">
                <a:latin typeface="+mn-lt"/>
              </a:rPr>
              <a:t>Moritz </a:t>
            </a:r>
            <a:r>
              <a:rPr lang="en-US" dirty="0" err="1">
                <a:latin typeface="+mn-lt"/>
              </a:rPr>
              <a:t>Höhnel</a:t>
            </a:r>
            <a:r>
              <a:rPr lang="en-US" dirty="0">
                <a:latin typeface="+mn-lt"/>
              </a:rPr>
              <a:t>					Marc Grosse</a:t>
            </a:r>
          </a:p>
          <a:p>
            <a:r>
              <a:rPr lang="en-US" dirty="0" err="1"/>
              <a:t>Fakultät</a:t>
            </a:r>
            <a:r>
              <a:rPr lang="en-US" dirty="0"/>
              <a:t> T1 | ASE					</a:t>
            </a:r>
            <a:r>
              <a:rPr lang="en-US" dirty="0" err="1"/>
              <a:t>Fakultät</a:t>
            </a:r>
            <a:r>
              <a:rPr lang="en-US" dirty="0"/>
              <a:t> T1 | ASE</a:t>
            </a:r>
          </a:p>
          <a:p>
            <a:r>
              <a:rPr lang="en-US" dirty="0"/>
              <a:t>mhoehnel@stud.hs-heilbronn.de			mgrosse@stud.hs-heilbronn.de</a:t>
            </a:r>
          </a:p>
          <a:p>
            <a:endParaRPr lang="en-US" dirty="0"/>
          </a:p>
        </p:txBody>
      </p:sp>
      <p:sp>
        <p:nvSpPr>
          <p:cNvPr id="24" name="Vertikaler Textplatzhalter 23"/>
          <p:cNvSpPr>
            <a:spLocks noGrp="1"/>
          </p:cNvSpPr>
          <p:nvPr>
            <p:ph type="body" orient="vert" idx="14"/>
          </p:nvPr>
        </p:nvSpPr>
        <p:spPr>
          <a:xfrm>
            <a:off x="1998349" y="1146632"/>
            <a:ext cx="9695489" cy="1851841"/>
          </a:xfrm>
        </p:spPr>
        <p:txBody>
          <a:bodyPr/>
          <a:lstStyle/>
          <a:p>
            <a:r>
              <a:rPr lang="en-US" dirty="0">
                <a:latin typeface="+mn-lt"/>
              </a:rPr>
              <a:t>DANKE!</a:t>
            </a:r>
          </a:p>
        </p:txBody>
      </p:sp>
      <p:pic>
        <p:nvPicPr>
          <p:cNvPr id="8" name="Bildplatzhalter 11" descr="Ein Bild, das Person, Wand, Anzug, Mann enthält.&#10;&#10;Automatisch generierte Beschreibung">
            <a:extLst>
              <a:ext uri="{FF2B5EF4-FFF2-40B4-BE49-F238E27FC236}">
                <a16:creationId xmlns:a16="http://schemas.microsoft.com/office/drawing/2014/main" id="{75F5D36A-1F6A-410A-8CD2-7C67897058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3" t="16460" r="19671" b="26185"/>
          <a:stretch/>
        </p:blipFill>
        <p:spPr>
          <a:xfrm>
            <a:off x="692250" y="3424857"/>
            <a:ext cx="1080000" cy="1080000"/>
          </a:xfrm>
          <a:prstGeom prst="ellipse">
            <a:avLst/>
          </a:prstGeom>
        </p:spPr>
      </p:pic>
      <p:pic>
        <p:nvPicPr>
          <p:cNvPr id="11" name="Bildplatzhalter 10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8F9750C5-69F3-4020-8A10-09070D5B089A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4"/>
          <a:srcRect l="21642" t="16400" r="32109" b="13026"/>
          <a:stretch/>
        </p:blipFill>
        <p:spPr>
          <a:xfrm rot="16200000">
            <a:off x="684367" y="4807092"/>
            <a:ext cx="1079999" cy="1095767"/>
          </a:xfr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B0ABAA0-4556-4BEB-946E-B8E32890B8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500" b="12500"/>
          <a:stretch/>
        </p:blipFill>
        <p:spPr>
          <a:xfrm>
            <a:off x="6306093" y="3424857"/>
            <a:ext cx="1080000" cy="1080000"/>
          </a:xfrm>
          <a:prstGeom prst="ellipse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CD1BD50E-A8D7-4722-91EA-EB59A9C53500}"/>
              </a:ext>
            </a:extLst>
          </p:cNvPr>
          <p:cNvSpPr txBox="1"/>
          <p:nvPr/>
        </p:nvSpPr>
        <p:spPr>
          <a:xfrm>
            <a:off x="1998349" y="4806743"/>
            <a:ext cx="382969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Mattis Ritter</a:t>
            </a:r>
          </a:p>
          <a:p>
            <a:r>
              <a:rPr lang="de-DE" sz="2000" dirty="0">
                <a:solidFill>
                  <a:schemeClr val="bg1"/>
                </a:solidFill>
              </a:rPr>
              <a:t>Fakultät T1 | ASE</a:t>
            </a:r>
          </a:p>
          <a:p>
            <a:r>
              <a:rPr lang="de-DE" sz="2000" dirty="0" err="1">
                <a:solidFill>
                  <a:schemeClr val="bg1"/>
                </a:solidFill>
              </a:rPr>
              <a:t>mritter@stud.hs-heilbronn.de</a:t>
            </a:r>
            <a:endParaRPr lang="de-DE" sz="2000" dirty="0">
              <a:solidFill>
                <a:schemeClr val="bg1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5564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3BAB28-9299-A5B3-6AA3-7EC0902CC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C6B1F-A6E6-1B6E-D89A-4C697B236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F1D93-7AA6-2E04-3D65-F58B68445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9E8E52-2F53-914F-675D-C5B239079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E695A-3CAF-80E1-0CBA-23C2B044CD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6397" y="2028032"/>
            <a:ext cx="11377084" cy="4354624"/>
          </a:xfrm>
        </p:spPr>
        <p:txBody>
          <a:bodyPr/>
          <a:lstStyle/>
          <a:p>
            <a:pPr marL="745203" lvl="1" indent="-457200">
              <a:buFont typeface="+mj-lt"/>
              <a:buAutoNum type="arabicPeriod"/>
            </a:pPr>
            <a:r>
              <a:rPr lang="de-DE" dirty="0"/>
              <a:t>Aufgabenstellung </a:t>
            </a:r>
          </a:p>
          <a:p>
            <a:pPr marL="745203" lvl="1" indent="-457200">
              <a:buFont typeface="+mj-lt"/>
              <a:buAutoNum type="arabicPeriod"/>
            </a:pPr>
            <a:r>
              <a:rPr lang="de-DE" dirty="0"/>
              <a:t>Modellannahmen</a:t>
            </a:r>
          </a:p>
          <a:p>
            <a:pPr marL="745203" lvl="1" indent="-457200">
              <a:buFont typeface="+mj-lt"/>
              <a:buAutoNum type="arabicPeriod"/>
            </a:pPr>
            <a:r>
              <a:rPr lang="en-US" dirty="0" err="1"/>
              <a:t>Eingangs</a:t>
            </a:r>
            <a:r>
              <a:rPr lang="en-US" dirty="0"/>
              <a:t>-,</a:t>
            </a:r>
            <a:r>
              <a:rPr lang="en-US" b="0" dirty="0"/>
              <a:t> </a:t>
            </a:r>
            <a:r>
              <a:rPr lang="en-US" dirty="0" err="1"/>
              <a:t>Zustands</a:t>
            </a:r>
            <a:r>
              <a:rPr lang="en-US" dirty="0"/>
              <a:t>-,</a:t>
            </a:r>
            <a:r>
              <a:rPr lang="en-US" b="0" dirty="0"/>
              <a:t> </a:t>
            </a:r>
            <a:r>
              <a:rPr lang="en-US" dirty="0" err="1"/>
              <a:t>Ausgangssignale</a:t>
            </a:r>
            <a:r>
              <a:rPr lang="en-US" dirty="0"/>
              <a:t>,</a:t>
            </a:r>
            <a:r>
              <a:rPr lang="en-US" b="0" dirty="0"/>
              <a:t> </a:t>
            </a:r>
            <a:r>
              <a:rPr lang="en-US" dirty="0"/>
              <a:t>Parameter</a:t>
            </a:r>
            <a:r>
              <a:rPr lang="en-US" b="0" dirty="0"/>
              <a:t> </a:t>
            </a:r>
            <a:r>
              <a:rPr lang="en-US" dirty="0"/>
              <a:t>und</a:t>
            </a:r>
            <a:r>
              <a:rPr lang="en-US" b="0" dirty="0"/>
              <a:t> </a:t>
            </a:r>
            <a:r>
              <a:rPr lang="en-US" dirty="0" err="1"/>
              <a:t>Anfangsbedingungen</a:t>
            </a:r>
            <a:endParaRPr lang="en-US" dirty="0"/>
          </a:p>
          <a:p>
            <a:pPr marL="745203" lvl="1" indent="-457200">
              <a:buFont typeface="+mj-lt"/>
              <a:buAutoNum type="arabicPeriod"/>
            </a:pPr>
            <a:r>
              <a:rPr lang="en-US" dirty="0" err="1"/>
              <a:t>Modellbildung</a:t>
            </a:r>
            <a:endParaRPr lang="en-US" dirty="0"/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</a:rPr>
              <a:t>4.1    </a:t>
            </a:r>
            <a:r>
              <a:rPr lang="de-DE" dirty="0"/>
              <a:t>Physikalisches Ersatzschaltbild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</a:rPr>
              <a:t>4.2</a:t>
            </a:r>
            <a:r>
              <a:rPr lang="de-DE" dirty="0"/>
              <a:t>	  Freischnitt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</a:rPr>
              <a:t>4.3</a:t>
            </a:r>
            <a:r>
              <a:rPr lang="de-DE" dirty="0"/>
              <a:t>    Energetische Gleichungen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</a:rPr>
              <a:t>4.4</a:t>
            </a:r>
            <a:r>
              <a:rPr lang="de-DE" dirty="0"/>
              <a:t>    Lagrange Gleichungen</a:t>
            </a:r>
            <a:r>
              <a:rPr lang="de-DE" dirty="0">
                <a:sym typeface="Wingdings" panose="05000000000000000000" pitchFamily="2" charset="2"/>
              </a:rPr>
              <a:t> Bewegungsgleichung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  <a:sym typeface="Wingdings" panose="05000000000000000000" pitchFamily="2" charset="2"/>
              </a:rPr>
              <a:t>4.5</a:t>
            </a:r>
            <a:r>
              <a:rPr lang="de-DE" dirty="0">
                <a:sym typeface="Wingdings" panose="05000000000000000000" pitchFamily="2" charset="2"/>
              </a:rPr>
              <a:t>    Zustandsraummodell</a:t>
            </a:r>
          </a:p>
          <a:p>
            <a:pPr marL="745203" lvl="1" indent="-457200">
              <a:buAutoNum type="arabicPeriod"/>
            </a:pPr>
            <a:r>
              <a:rPr lang="de-DE" dirty="0"/>
              <a:t>Aufgabe zur Vorabgabe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</a:rPr>
              <a:t>5.1</a:t>
            </a:r>
            <a:r>
              <a:rPr lang="de-DE" dirty="0"/>
              <a:t>    Stationärer Zustand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en-US" b="0" dirty="0">
                <a:solidFill>
                  <a:schemeClr val="accent1"/>
                </a:solidFill>
              </a:rPr>
              <a:t>5.2</a:t>
            </a:r>
            <a:r>
              <a:rPr lang="en-US" b="0" dirty="0"/>
              <a:t>    </a:t>
            </a:r>
            <a:r>
              <a:rPr lang="en-US" b="0" dirty="0" err="1"/>
              <a:t>Beweis</a:t>
            </a:r>
            <a:r>
              <a:rPr lang="en-US" b="0" dirty="0"/>
              <a:t> der </a:t>
            </a:r>
            <a:r>
              <a:rPr lang="en-US" b="0" dirty="0" err="1"/>
              <a:t>Invertierbarkeit</a:t>
            </a:r>
            <a:r>
              <a:rPr lang="en-US" b="0" dirty="0"/>
              <a:t> der </a:t>
            </a:r>
            <a:r>
              <a:rPr lang="en-US" b="0" dirty="0" err="1"/>
              <a:t>Massenmatrix</a:t>
            </a:r>
            <a:r>
              <a:rPr lang="en-US" b="0" dirty="0"/>
              <a:t> </a:t>
            </a:r>
            <a:r>
              <a:rPr lang="en-US" dirty="0"/>
              <a:t>M</a:t>
            </a:r>
            <a:endParaRPr lang="de-DE" dirty="0"/>
          </a:p>
          <a:p>
            <a:pPr marL="745203" lvl="1" indent="-457200">
              <a:buAutoNum type="arabicPeriod"/>
            </a:pPr>
            <a:endParaRPr lang="de-DE" dirty="0"/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788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1. </a:t>
            </a:r>
            <a:r>
              <a:rPr lang="en-US" dirty="0" err="1"/>
              <a:t>Aufgabenstellung</a:t>
            </a:r>
            <a:r>
              <a:rPr lang="en-US" b="0" dirty="0"/>
              <a:t> </a:t>
            </a:r>
            <a:r>
              <a:rPr lang="en-US" dirty="0"/>
              <a:t>und</a:t>
            </a:r>
            <a:r>
              <a:rPr lang="en-US" b="0" dirty="0"/>
              <a:t> </a:t>
            </a:r>
            <a:r>
              <a:rPr lang="en-US" dirty="0" err="1"/>
              <a:t>Projektziele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0589"/>
            <a:ext cx="11377092" cy="4083052"/>
          </a:xfrm>
        </p:spPr>
        <p:txBody>
          <a:bodyPr/>
          <a:lstStyle/>
          <a:p>
            <a:pPr marL="287655" lvl="1" indent="-287655"/>
            <a:r>
              <a:rPr lang="en-US" sz="1800" dirty="0" err="1"/>
              <a:t>Modellbildung</a:t>
            </a:r>
            <a:r>
              <a:rPr lang="en-US" sz="1800" dirty="0"/>
              <a:t>, </a:t>
            </a:r>
            <a:r>
              <a:rPr lang="en-US" sz="1800" dirty="0" err="1"/>
              <a:t>Moddellierung</a:t>
            </a:r>
            <a:r>
              <a:rPr lang="en-US" sz="1800" dirty="0"/>
              <a:t> und Simulation </a:t>
            </a:r>
            <a:r>
              <a:rPr lang="en-US" sz="1800" dirty="0" err="1"/>
              <a:t>eines</a:t>
            </a:r>
            <a:r>
              <a:rPr lang="en-US" sz="1800" dirty="0"/>
              <a:t> Zwei-</a:t>
            </a:r>
            <a:r>
              <a:rPr lang="en-US" sz="1800" dirty="0" err="1"/>
              <a:t>Gelenk</a:t>
            </a:r>
            <a:r>
              <a:rPr lang="en-US" sz="1800" dirty="0"/>
              <a:t>-</a:t>
            </a:r>
            <a:r>
              <a:rPr lang="en-US" sz="1800" dirty="0" err="1"/>
              <a:t>Roboters</a:t>
            </a:r>
            <a:r>
              <a:rPr lang="en-US" sz="1800" dirty="0"/>
              <a:t> </a:t>
            </a:r>
            <a:r>
              <a:rPr lang="en-US" sz="1800" dirty="0" err="1"/>
              <a:t>mit</a:t>
            </a:r>
            <a:r>
              <a:rPr lang="en-US" sz="1800" dirty="0"/>
              <a:t> Animation</a:t>
            </a:r>
          </a:p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225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2. </a:t>
            </a:r>
            <a:r>
              <a:rPr lang="en-US" dirty="0" err="1"/>
              <a:t>Modellannahmen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3818"/>
            <a:ext cx="11377092" cy="4083052"/>
          </a:xfrm>
        </p:spPr>
        <p:txBody>
          <a:bodyPr/>
          <a:lstStyle/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Roboterarme sind masselos.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Massen konzentrieren sich in den Antriebsmotoren und am Greifer.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Robotergelenke sind reibungslos.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Der Roboter wird angetrieben durch zwei Elektromotoren jeweils in der Schulter und im Ellenbogen, die die Drehmomente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𝑢</a:t>
            </a:r>
            <a:r>
              <a:rPr lang="de-DE" sz="1800" u="none" strike="noStrike" baseline="-25000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1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und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𝑢</a:t>
            </a:r>
            <a:r>
              <a:rPr lang="de-DE" sz="1800" u="none" strike="noStrike" baseline="-25000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2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erzeugen.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25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3. EINGANGS-,</a:t>
            </a:r>
            <a:r>
              <a:rPr lang="en-US" b="0" dirty="0"/>
              <a:t> </a:t>
            </a:r>
            <a:r>
              <a:rPr lang="en-US" dirty="0" err="1"/>
              <a:t>Zustands</a:t>
            </a:r>
            <a:r>
              <a:rPr lang="en-US" dirty="0"/>
              <a:t>-,</a:t>
            </a:r>
            <a:r>
              <a:rPr lang="en-US" b="0" dirty="0"/>
              <a:t> </a:t>
            </a:r>
            <a:r>
              <a:rPr lang="en-US" dirty="0" err="1"/>
              <a:t>Ausgangssignale</a:t>
            </a:r>
            <a:r>
              <a:rPr lang="en-US" dirty="0"/>
              <a:t>,</a:t>
            </a:r>
            <a:r>
              <a:rPr lang="en-US" b="0" dirty="0"/>
              <a:t> </a:t>
            </a:r>
            <a:r>
              <a:rPr lang="en-US" dirty="0"/>
              <a:t>Parameter</a:t>
            </a:r>
            <a:r>
              <a:rPr lang="en-US" b="0" dirty="0"/>
              <a:t> </a:t>
            </a:r>
            <a:r>
              <a:rPr lang="en-US" dirty="0"/>
              <a:t>und</a:t>
            </a:r>
            <a:r>
              <a:rPr lang="en-US" b="0" dirty="0"/>
              <a:t> </a:t>
            </a:r>
            <a:r>
              <a:rPr lang="en-US" dirty="0" err="1"/>
              <a:t>Anfangsbedingungen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|  </a:t>
            </a:r>
            <a:fld id="{E6B5151A-17C4-4431-8407-112C0160A8B6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E3DAD816-F401-5625-A6E8-677CD5E1AD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261997"/>
                  </p:ext>
                </p:extLst>
              </p:nvPr>
            </p:nvGraphicFramePr>
            <p:xfrm>
              <a:off x="608238" y="2040824"/>
              <a:ext cx="6665469" cy="1508444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96370">
                      <a:extLst>
                        <a:ext uri="{9D8B030D-6E8A-4147-A177-3AD203B41FA5}">
                          <a16:colId xmlns:a16="http://schemas.microsoft.com/office/drawing/2014/main" val="181049694"/>
                        </a:ext>
                      </a:extLst>
                    </a:gridCol>
                    <a:gridCol w="1386672">
                      <a:extLst>
                        <a:ext uri="{9D8B030D-6E8A-4147-A177-3AD203B41FA5}">
                          <a16:colId xmlns:a16="http://schemas.microsoft.com/office/drawing/2014/main" val="2034299179"/>
                        </a:ext>
                      </a:extLst>
                    </a:gridCol>
                    <a:gridCol w="1235947">
                      <a:extLst>
                        <a:ext uri="{9D8B030D-6E8A-4147-A177-3AD203B41FA5}">
                          <a16:colId xmlns:a16="http://schemas.microsoft.com/office/drawing/2014/main" val="1225719164"/>
                        </a:ext>
                      </a:extLst>
                    </a:gridCol>
                    <a:gridCol w="1346480">
                      <a:extLst>
                        <a:ext uri="{9D8B030D-6E8A-4147-A177-3AD203B41FA5}">
                          <a16:colId xmlns:a16="http://schemas.microsoft.com/office/drawing/2014/main" val="2773996695"/>
                        </a:ext>
                      </a:extLst>
                    </a:gridCol>
                  </a:tblGrid>
                  <a:tr h="300584">
                    <a:tc>
                      <a:txBody>
                        <a:bodyPr/>
                        <a:lstStyle/>
                        <a:p>
                          <a:pPr marL="35496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Eingangssignal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556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R="7429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1612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extLst>
                      <a:ext uri="{0D108BD9-81ED-4DB2-BD59-A6C34878D82A}">
                        <a16:rowId xmlns:a16="http://schemas.microsoft.com/office/drawing/2014/main" val="4104427763"/>
                      </a:ext>
                    </a:extLst>
                  </a:tr>
                  <a:tr h="58641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Schulter-Antrieb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u1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𝑁𝑚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extLst>
                      <a:ext uri="{0D108BD9-81ED-4DB2-BD59-A6C34878D82A}">
                        <a16:rowId xmlns:a16="http://schemas.microsoft.com/office/drawing/2014/main" val="629110628"/>
                      </a:ext>
                    </a:extLst>
                  </a:tr>
                  <a:tr h="58641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Ellbogen-Antrieb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28575" algn="ctr">
                            <a:lnSpc>
                              <a:spcPct val="107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1800" baseline="-25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u2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𝑁𝑚</m:t>
                              </m:r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extLst>
                      <a:ext uri="{0D108BD9-81ED-4DB2-BD59-A6C34878D82A}">
                        <a16:rowId xmlns:a16="http://schemas.microsoft.com/office/drawing/2014/main" val="17724184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E3DAD816-F401-5625-A6E8-677CD5E1AD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261997"/>
                  </p:ext>
                </p:extLst>
              </p:nvPr>
            </p:nvGraphicFramePr>
            <p:xfrm>
              <a:off x="608238" y="2040824"/>
              <a:ext cx="6665469" cy="1508444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96370">
                      <a:extLst>
                        <a:ext uri="{9D8B030D-6E8A-4147-A177-3AD203B41FA5}">
                          <a16:colId xmlns:a16="http://schemas.microsoft.com/office/drawing/2014/main" val="181049694"/>
                        </a:ext>
                      </a:extLst>
                    </a:gridCol>
                    <a:gridCol w="1386672">
                      <a:extLst>
                        <a:ext uri="{9D8B030D-6E8A-4147-A177-3AD203B41FA5}">
                          <a16:colId xmlns:a16="http://schemas.microsoft.com/office/drawing/2014/main" val="2034299179"/>
                        </a:ext>
                      </a:extLst>
                    </a:gridCol>
                    <a:gridCol w="1235947">
                      <a:extLst>
                        <a:ext uri="{9D8B030D-6E8A-4147-A177-3AD203B41FA5}">
                          <a16:colId xmlns:a16="http://schemas.microsoft.com/office/drawing/2014/main" val="1225719164"/>
                        </a:ext>
                      </a:extLst>
                    </a:gridCol>
                    <a:gridCol w="1346480">
                      <a:extLst>
                        <a:ext uri="{9D8B030D-6E8A-4147-A177-3AD203B41FA5}">
                          <a16:colId xmlns:a16="http://schemas.microsoft.com/office/drawing/2014/main" val="2773996695"/>
                        </a:ext>
                      </a:extLst>
                    </a:gridCol>
                  </a:tblGrid>
                  <a:tr h="307150">
                    <a:tc>
                      <a:txBody>
                        <a:bodyPr/>
                        <a:lstStyle/>
                        <a:p>
                          <a:pPr marL="35496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Eingangssignal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556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R="7429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1612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extLst>
                      <a:ext uri="{0D108BD9-81ED-4DB2-BD59-A6C34878D82A}">
                        <a16:rowId xmlns:a16="http://schemas.microsoft.com/office/drawing/2014/main" val="4104427763"/>
                      </a:ext>
                    </a:extLst>
                  </a:tr>
                  <a:tr h="60064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Schulter-Antrieb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194298" t="-58586" r="-185965" b="-1232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u1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395475" t="-58586" b="-1232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9110628"/>
                      </a:ext>
                    </a:extLst>
                  </a:tr>
                  <a:tr h="60064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Ellbogen-Antrieb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194298" t="-158586" r="-185965" b="-232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u2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395475" t="-158586" b="-232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24184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850194"/>
                  </p:ext>
                </p:extLst>
              </p:nvPr>
            </p:nvGraphicFramePr>
            <p:xfrm>
              <a:off x="608238" y="3934873"/>
              <a:ext cx="8032044" cy="2428533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287869">
                    <a:tc>
                      <a:txBody>
                        <a:bodyPr/>
                        <a:lstStyle/>
                        <a:p>
                          <a:pPr marL="34734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Zustandsvariable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>
                            <a:lnSpc>
                              <a:spcPct val="107000"/>
                            </a:lnSpc>
                          </a:pPr>
                          <a:r>
                            <a:rPr lang="de-DE" sz="1800">
                              <a:effectLst/>
                            </a:rPr>
                            <a:t>Einheit 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443194">
                    <a:tc>
                      <a:txBody>
                        <a:bodyPr/>
                        <a:lstStyle/>
                        <a:p>
                          <a:pPr marL="26225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Oberarms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𝑟𝑎𝑑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5300">
                    <a:tc>
                      <a:txBody>
                        <a:bodyPr/>
                        <a:lstStyle/>
                        <a:p>
                          <a:pPr marL="2374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432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𝑟𝑎𝑑</m:t>
                                </m:r>
                              </m:oMath>
                            </m:oMathPara>
                          </a14:m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74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Oberarms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432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850194"/>
                  </p:ext>
                </p:extLst>
              </p:nvPr>
            </p:nvGraphicFramePr>
            <p:xfrm>
              <a:off x="608238" y="3934873"/>
              <a:ext cx="8032044" cy="2428533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287869">
                    <a:tc>
                      <a:txBody>
                        <a:bodyPr/>
                        <a:lstStyle/>
                        <a:p>
                          <a:pPr marL="34734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Zustandsvariable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>
                            <a:lnSpc>
                              <a:spcPct val="107000"/>
                            </a:lnSpc>
                          </a:pPr>
                          <a:r>
                            <a:rPr lang="de-DE" sz="1800">
                              <a:effectLst/>
                            </a:rPr>
                            <a:t>Einheit 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443194">
                    <a:tc>
                      <a:txBody>
                        <a:bodyPr/>
                        <a:lstStyle/>
                        <a:p>
                          <a:pPr marL="26225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Oberarms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79452" r="-281739" b="-4123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480" t="-79452" r="-100000" b="-4123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480" t="-79452" b="-4123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5300">
                    <a:tc>
                      <a:txBody>
                        <a:bodyPr/>
                        <a:lstStyle/>
                        <a:p>
                          <a:pPr marL="2374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154118" r="-281739" b="-25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480" t="-154118" r="-100000" b="-25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480" t="-154118" b="-25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Oberarms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222680" r="-281739" b="-1226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480" t="-222680" r="-100000" b="-1226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480" t="-222680" b="-1226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322680" r="-281739" b="-226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480" t="-322680" r="-100000" b="-226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480" t="-322680" b="-226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14978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3. EINGANGS-, </a:t>
            </a:r>
            <a:r>
              <a:rPr lang="en-US" dirty="0" err="1"/>
              <a:t>Zustands</a:t>
            </a:r>
            <a:r>
              <a:rPr lang="en-US" dirty="0"/>
              <a:t>-, </a:t>
            </a:r>
            <a:r>
              <a:rPr lang="en-US" dirty="0" err="1"/>
              <a:t>Ausgangssignale</a:t>
            </a:r>
            <a:r>
              <a:rPr lang="en-US" dirty="0"/>
              <a:t>, Parameter und </a:t>
            </a:r>
            <a:r>
              <a:rPr lang="en-US" dirty="0" err="1"/>
              <a:t>Anfangsbedingungen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4918464"/>
                  </p:ext>
                </p:extLst>
              </p:nvPr>
            </p:nvGraphicFramePr>
            <p:xfrm>
              <a:off x="609537" y="2351433"/>
              <a:ext cx="8032044" cy="314618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514441">
                    <a:tc>
                      <a:txBody>
                        <a:bodyPr/>
                        <a:lstStyle/>
                        <a:p>
                          <a:pPr marL="3473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Parameter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6225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Ellenbogengelenks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</m:oMath>
                            </m:oMathPara>
                          </a14:m>
                          <a:endParaRPr lang="en-US" sz="18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3749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Greifers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</m:oMath>
                            </m:oMathPara>
                          </a14:m>
                          <a:endParaRPr lang="en-US" sz="18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Oberarms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de-DE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Unterarms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de-DE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Schwerkraft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en-US" sz="180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 err="1">
                              <a:effectLst/>
                            </a:rPr>
                            <a:t>P_g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de-DE" sz="18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800" b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de-DE" sz="1800" b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de-DE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81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6361273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4918464"/>
                  </p:ext>
                </p:extLst>
              </p:nvPr>
            </p:nvGraphicFramePr>
            <p:xfrm>
              <a:off x="609537" y="2351433"/>
              <a:ext cx="8032044" cy="314618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514441">
                    <a:tc>
                      <a:txBody>
                        <a:bodyPr/>
                        <a:lstStyle/>
                        <a:p>
                          <a:pPr marL="3473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Parameter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573977">
                    <a:tc>
                      <a:txBody>
                        <a:bodyPr/>
                        <a:lstStyle/>
                        <a:p>
                          <a:pPr marL="26225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Ellenbogengelenks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0991" t="-93333" r="-280180" b="-36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87963" t="-93333" r="-99074" b="-36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2523" t="-93333" b="-36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3749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Greifers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0991" t="-217500" r="-280180" b="-3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87963" t="-217500" r="-99074" b="-3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2523" t="-217500" b="-3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Oberarms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0991" t="-309756" r="-280180" b="-2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87963" t="-309756" r="-99074" b="-2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2523" t="-309756" b="-20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Unterarms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0991" t="-420000" r="-280180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87963" t="-420000" r="-99074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2523" t="-420000" b="-1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Schwerkraft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0991" t="-507317" r="-280180" b="-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 err="1">
                              <a:effectLst/>
                            </a:rPr>
                            <a:t>P_g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87963" t="-507317" r="-99074" b="-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2523" t="-507317" b="-97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612738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43251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4.1 </a:t>
            </a:r>
            <a:r>
              <a:rPr lang="en-US" b="0" dirty="0" err="1"/>
              <a:t>Physikalisches</a:t>
            </a:r>
            <a:r>
              <a:rPr lang="en-US" b="0" dirty="0"/>
              <a:t> </a:t>
            </a:r>
            <a:r>
              <a:rPr lang="en-US" b="0" dirty="0" err="1"/>
              <a:t>Ersatzschaltbild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r>
              <a:rPr lang="de-DE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elle 8">
                <a:extLst>
                  <a:ext uri="{FF2B5EF4-FFF2-40B4-BE49-F238E27FC236}">
                    <a16:creationId xmlns:a16="http://schemas.microsoft.com/office/drawing/2014/main" id="{287DBE95-6AD9-9D7E-1566-891C9884FE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3250869"/>
                  </p:ext>
                </p:extLst>
              </p:nvPr>
            </p:nvGraphicFramePr>
            <p:xfrm>
              <a:off x="406397" y="3629613"/>
              <a:ext cx="7812447" cy="2362393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2147785">
                      <a:extLst>
                        <a:ext uri="{9D8B030D-6E8A-4147-A177-3AD203B41FA5}">
                          <a16:colId xmlns:a16="http://schemas.microsoft.com/office/drawing/2014/main" val="1485145792"/>
                        </a:ext>
                      </a:extLst>
                    </a:gridCol>
                    <a:gridCol w="792050">
                      <a:extLst>
                        <a:ext uri="{9D8B030D-6E8A-4147-A177-3AD203B41FA5}">
                          <a16:colId xmlns:a16="http://schemas.microsoft.com/office/drawing/2014/main" val="3249920607"/>
                        </a:ext>
                      </a:extLst>
                    </a:gridCol>
                    <a:gridCol w="3958212">
                      <a:extLst>
                        <a:ext uri="{9D8B030D-6E8A-4147-A177-3AD203B41FA5}">
                          <a16:colId xmlns:a16="http://schemas.microsoft.com/office/drawing/2014/main" val="22628789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593740354"/>
                        </a:ext>
                      </a:extLst>
                    </a:gridCol>
                  </a:tblGrid>
                  <a:tr h="424117">
                    <a:tc gridSpan="4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Definition der kinematischen Größen: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5527419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Position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Position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8869661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(4.2.1)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(4.2.3)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10186192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Geschwindigkeit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Geschwindigkeit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15859393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(4.2.2)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(4.2.4)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2439701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elle 8">
                <a:extLst>
                  <a:ext uri="{FF2B5EF4-FFF2-40B4-BE49-F238E27FC236}">
                    <a16:creationId xmlns:a16="http://schemas.microsoft.com/office/drawing/2014/main" id="{287DBE95-6AD9-9D7E-1566-891C9884FE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3250869"/>
                  </p:ext>
                </p:extLst>
              </p:nvPr>
            </p:nvGraphicFramePr>
            <p:xfrm>
              <a:off x="406397" y="3629613"/>
              <a:ext cx="7812447" cy="2362393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2147785">
                      <a:extLst>
                        <a:ext uri="{9D8B030D-6E8A-4147-A177-3AD203B41FA5}">
                          <a16:colId xmlns:a16="http://schemas.microsoft.com/office/drawing/2014/main" val="1485145792"/>
                        </a:ext>
                      </a:extLst>
                    </a:gridCol>
                    <a:gridCol w="792050">
                      <a:extLst>
                        <a:ext uri="{9D8B030D-6E8A-4147-A177-3AD203B41FA5}">
                          <a16:colId xmlns:a16="http://schemas.microsoft.com/office/drawing/2014/main" val="3249920607"/>
                        </a:ext>
                      </a:extLst>
                    </a:gridCol>
                    <a:gridCol w="3958212">
                      <a:extLst>
                        <a:ext uri="{9D8B030D-6E8A-4147-A177-3AD203B41FA5}">
                          <a16:colId xmlns:a16="http://schemas.microsoft.com/office/drawing/2014/main" val="22628789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593740354"/>
                        </a:ext>
                      </a:extLst>
                    </a:gridCol>
                  </a:tblGrid>
                  <a:tr h="424117">
                    <a:tc gridSpan="4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Definition der kinematischen Größen: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5527419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03030" r="-165948" b="-38787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4121" t="-103030" r="-23003" b="-3878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8869661"/>
                      </a:ext>
                    </a:extLst>
                  </a:tr>
                  <a:tr h="54502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55814" r="-262941" b="-1976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(4.2.1)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4121" t="-155814" r="-23003" b="-1976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(4.2.3)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10186192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323529" r="-165948" b="-15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4121" t="-323529" r="-23003" b="-1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15859393"/>
                      </a:ext>
                    </a:extLst>
                  </a:tr>
                  <a:tr h="54502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334884" r="-262941" b="-186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(4.2.2)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4121" t="-334884" r="-23003" b="-186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(4.2.4)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243970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E330C9C5-468F-15B2-924D-1ED9A2A8A0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0917612"/>
                  </p:ext>
                </p:extLst>
              </p:nvPr>
            </p:nvGraphicFramePr>
            <p:xfrm>
              <a:off x="406397" y="2310449"/>
              <a:ext cx="6467739" cy="85553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261038">
                      <a:extLst>
                        <a:ext uri="{9D8B030D-6E8A-4147-A177-3AD203B41FA5}">
                          <a16:colId xmlns:a16="http://schemas.microsoft.com/office/drawing/2014/main" val="3427358118"/>
                        </a:ext>
                      </a:extLst>
                    </a:gridCol>
                    <a:gridCol w="1895835">
                      <a:extLst>
                        <a:ext uri="{9D8B030D-6E8A-4147-A177-3AD203B41FA5}">
                          <a16:colId xmlns:a16="http://schemas.microsoft.com/office/drawing/2014/main" val="321400726"/>
                        </a:ext>
                      </a:extLst>
                    </a:gridCol>
                    <a:gridCol w="1191610">
                      <a:extLst>
                        <a:ext uri="{9D8B030D-6E8A-4147-A177-3AD203B41FA5}">
                          <a16:colId xmlns:a16="http://schemas.microsoft.com/office/drawing/2014/main" val="953124274"/>
                        </a:ext>
                      </a:extLst>
                    </a:gridCol>
                    <a:gridCol w="2119256">
                      <a:extLst>
                        <a:ext uri="{9D8B030D-6E8A-4147-A177-3AD203B41FA5}">
                          <a16:colId xmlns:a16="http://schemas.microsoft.com/office/drawing/2014/main" val="406762979"/>
                        </a:ext>
                      </a:extLst>
                    </a:gridCol>
                  </a:tblGrid>
                  <a:tr h="342265">
                    <a:tc gridSpan="4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Definition der verallgemeinerten Koordinaten: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7168783"/>
                      </a:ext>
                    </a:extLst>
                  </a:tr>
                  <a:tr h="342265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acc>
                                <m:accPr>
                                  <m:chr m:val="̇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ac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716891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E330C9C5-468F-15B2-924D-1ED9A2A8A0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0917612"/>
                  </p:ext>
                </p:extLst>
              </p:nvPr>
            </p:nvGraphicFramePr>
            <p:xfrm>
              <a:off x="406397" y="2310449"/>
              <a:ext cx="6467739" cy="85553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261038">
                      <a:extLst>
                        <a:ext uri="{9D8B030D-6E8A-4147-A177-3AD203B41FA5}">
                          <a16:colId xmlns:a16="http://schemas.microsoft.com/office/drawing/2014/main" val="3427358118"/>
                        </a:ext>
                      </a:extLst>
                    </a:gridCol>
                    <a:gridCol w="1895835">
                      <a:extLst>
                        <a:ext uri="{9D8B030D-6E8A-4147-A177-3AD203B41FA5}">
                          <a16:colId xmlns:a16="http://schemas.microsoft.com/office/drawing/2014/main" val="321400726"/>
                        </a:ext>
                      </a:extLst>
                    </a:gridCol>
                    <a:gridCol w="1191610">
                      <a:extLst>
                        <a:ext uri="{9D8B030D-6E8A-4147-A177-3AD203B41FA5}">
                          <a16:colId xmlns:a16="http://schemas.microsoft.com/office/drawing/2014/main" val="953124274"/>
                        </a:ext>
                      </a:extLst>
                    </a:gridCol>
                    <a:gridCol w="2119256">
                      <a:extLst>
                        <a:ext uri="{9D8B030D-6E8A-4147-A177-3AD203B41FA5}">
                          <a16:colId xmlns:a16="http://schemas.microsoft.com/office/drawing/2014/main" val="406762979"/>
                        </a:ext>
                      </a:extLst>
                    </a:gridCol>
                  </a:tblGrid>
                  <a:tr h="342265">
                    <a:tc gridSpan="4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Definition der verallgemeinerten Koordinaten: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7168783"/>
                      </a:ext>
                    </a:extLst>
                  </a:tr>
                  <a:tr h="5132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74118" r="-413043" b="-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64286" t="-74118" r="-177551" b="-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716891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83C8162-F030-0730-B2E7-D3576F4F4AEC}"/>
              </a:ext>
            </a:extLst>
          </p:cNvPr>
          <p:cNvSpPr txBox="1"/>
          <p:nvPr/>
        </p:nvSpPr>
        <p:spPr>
          <a:xfrm>
            <a:off x="8218844" y="5908546"/>
            <a:ext cx="2386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Abb. 1: Lageplan des Roboters</a:t>
            </a:r>
            <a:endParaRPr lang="en-US" sz="1400" dirty="0">
              <a:solidFill>
                <a:schemeClr val="accent1"/>
              </a:solidFill>
            </a:endParaRP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37346A9-6878-E4C5-59ED-60ED927789DC}"/>
              </a:ext>
            </a:extLst>
          </p:cNvPr>
          <p:cNvGrpSpPr/>
          <p:nvPr/>
        </p:nvGrpSpPr>
        <p:grpSpPr>
          <a:xfrm>
            <a:off x="8218844" y="2262122"/>
            <a:ext cx="3796107" cy="3659076"/>
            <a:chOff x="8218844" y="2252183"/>
            <a:chExt cx="3796107" cy="3659076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15E189AC-D542-B93A-F127-05CEABF1E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8844" y="2252183"/>
              <a:ext cx="3796107" cy="3659076"/>
            </a:xfrm>
            <a:prstGeom prst="rect">
              <a:avLst/>
            </a:prstGeom>
          </p:spPr>
        </p:pic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A5C701E8-832D-3B32-C275-573C2E546930}"/>
                </a:ext>
              </a:extLst>
            </p:cNvPr>
            <p:cNvCxnSpPr/>
            <p:nvPr/>
          </p:nvCxnSpPr>
          <p:spPr>
            <a:xfrm>
              <a:off x="11489635" y="3629613"/>
              <a:ext cx="0" cy="5746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FCF196E8-7DCF-3B0C-0AF2-3D23AB39F43A}"/>
                    </a:ext>
                  </a:extLst>
                </p:cNvPr>
                <p:cNvSpPr txBox="1"/>
                <p:nvPr/>
              </p:nvSpPr>
              <p:spPr>
                <a:xfrm>
                  <a:off x="11155068" y="3629613"/>
                  <a:ext cx="3826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FCF196E8-7DCF-3B0C-0AF2-3D23AB39F4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5068" y="3629613"/>
                  <a:ext cx="382605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C56AC4-65BD-9F85-8784-794A6AF7A006}"/>
                  </a:ext>
                </a:extLst>
              </p:cNvPr>
              <p:cNvSpPr txBox="1"/>
              <p:nvPr/>
            </p:nvSpPr>
            <p:spPr>
              <a:xfrm>
                <a:off x="8382556" y="3714944"/>
                <a:ext cx="25677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C56AC4-65BD-9F85-8784-794A6AF7A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556" y="3714944"/>
                <a:ext cx="256770" cy="369332"/>
              </a:xfrm>
              <a:prstGeom prst="rect">
                <a:avLst/>
              </a:prstGeom>
              <a:blipFill>
                <a:blip r:embed="rId7"/>
                <a:stretch>
                  <a:fillRect r="-238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57BD6DB-E144-5B26-50AC-30B391D06D6D}"/>
                  </a:ext>
                </a:extLst>
              </p:cNvPr>
              <p:cNvSpPr txBox="1"/>
              <p:nvPr/>
            </p:nvSpPr>
            <p:spPr>
              <a:xfrm>
                <a:off x="10306804" y="2262122"/>
                <a:ext cx="25677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57BD6DB-E144-5B26-50AC-30B391D06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6804" y="2262122"/>
                <a:ext cx="256770" cy="369332"/>
              </a:xfrm>
              <a:prstGeom prst="rect">
                <a:avLst/>
              </a:prstGeom>
              <a:blipFill>
                <a:blip r:embed="rId8"/>
                <a:stretch>
                  <a:fillRect r="-238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9122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C99857-A6C5-7CB9-D080-C99C3E24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3A8B8B-252A-5DDA-9E8E-ADFFE3BE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B5EAE-79E2-9720-358B-DF771E2E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3719B6-4CBE-32C7-B13D-37C01E4F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4.2 </a:t>
            </a:r>
            <a:r>
              <a:rPr lang="en-US" b="0" dirty="0" err="1"/>
              <a:t>Freischnitt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A52BD7-5B0B-8F0A-7268-557CC49334E8}"/>
                  </a:ext>
                </a:extLst>
              </p:cNvPr>
              <p:cNvSpPr txBox="1"/>
              <p:nvPr/>
            </p:nvSpPr>
            <p:spPr>
              <a:xfrm>
                <a:off x="1487687" y="4478737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A52BD7-5B0B-8F0A-7268-557CC4933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687" y="4478737"/>
                <a:ext cx="256770" cy="369332"/>
              </a:xfrm>
              <a:prstGeom prst="rect">
                <a:avLst/>
              </a:prstGeom>
              <a:blipFill>
                <a:blip r:embed="rId6"/>
                <a:stretch>
                  <a:fillRect r="-476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B0DB161-FD61-B86C-3BF4-F3A4E7BADE77}"/>
                  </a:ext>
                </a:extLst>
              </p:cNvPr>
              <p:cNvSpPr txBox="1"/>
              <p:nvPr/>
            </p:nvSpPr>
            <p:spPr>
              <a:xfrm>
                <a:off x="2978659" y="2237513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B0DB161-FD61-B86C-3BF4-F3A4E7BAD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659" y="2237513"/>
                <a:ext cx="256770" cy="369332"/>
              </a:xfrm>
              <a:prstGeom prst="rect">
                <a:avLst/>
              </a:prstGeom>
              <a:blipFill>
                <a:blip r:embed="rId7"/>
                <a:stretch>
                  <a:fillRect r="-476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Gerade Verbindung mit Pfeil 6">
            <a:extLst>
              <a:ext uri="{FF2B5EF4-FFF2-40B4-BE49-F238E27FC236}">
                <a16:creationId xmlns:a16="http://schemas.microsoft.com/office/drawing/2014/main" id="{DCE7B63A-9CCE-C23A-DD5E-D1F59E3D8A96}"/>
              </a:ext>
            </a:extLst>
          </p:cNvPr>
          <p:cNvCxnSpPr/>
          <p:nvPr/>
        </p:nvCxnSpPr>
        <p:spPr>
          <a:xfrm>
            <a:off x="4436398" y="3465714"/>
            <a:ext cx="0" cy="5746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9">
                <a:extLst>
                  <a:ext uri="{FF2B5EF4-FFF2-40B4-BE49-F238E27FC236}">
                    <a16:creationId xmlns:a16="http://schemas.microsoft.com/office/drawing/2014/main" id="{9D77F51D-0290-6A9B-4563-9F592C2A1C31}"/>
                  </a:ext>
                </a:extLst>
              </p:cNvPr>
              <p:cNvSpPr txBox="1"/>
              <p:nvPr/>
            </p:nvSpPr>
            <p:spPr>
              <a:xfrm>
                <a:off x="4101831" y="3465714"/>
                <a:ext cx="3826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9">
                <a:extLst>
                  <a:ext uri="{FF2B5EF4-FFF2-40B4-BE49-F238E27FC236}">
                    <a16:creationId xmlns:a16="http://schemas.microsoft.com/office/drawing/2014/main" id="{9D77F51D-0290-6A9B-4563-9F592C2A1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831" y="3465714"/>
                <a:ext cx="382605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2395467-3F42-22E2-AC80-D3C57B85E12C}"/>
              </a:ext>
            </a:extLst>
          </p:cNvPr>
          <p:cNvCxnSpPr/>
          <p:nvPr/>
        </p:nvCxnSpPr>
        <p:spPr>
          <a:xfrm>
            <a:off x="570879" y="3097472"/>
            <a:ext cx="8260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33E4B6B-2BFE-6B71-D83B-54075143D957}"/>
              </a:ext>
            </a:extLst>
          </p:cNvPr>
          <p:cNvCxnSpPr>
            <a:cxnSpLocks/>
          </p:cNvCxnSpPr>
          <p:nvPr/>
        </p:nvCxnSpPr>
        <p:spPr>
          <a:xfrm flipV="1">
            <a:off x="570879" y="2265342"/>
            <a:ext cx="0" cy="8321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>
            <a:extLst>
              <a:ext uri="{FF2B5EF4-FFF2-40B4-BE49-F238E27FC236}">
                <a16:creationId xmlns:a16="http://schemas.microsoft.com/office/drawing/2014/main" id="{C0A2C8A5-9683-FF75-A5AD-2F838CF65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11" y="2626628"/>
            <a:ext cx="619722" cy="63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9">
                <a:extLst>
                  <a:ext uri="{FF2B5EF4-FFF2-40B4-BE49-F238E27FC236}">
                    <a16:creationId xmlns:a16="http://schemas.microsoft.com/office/drawing/2014/main" id="{2B853D32-0DB5-4ADA-0269-7B448A2BEC7B}"/>
                  </a:ext>
                </a:extLst>
              </p:cNvPr>
              <p:cNvSpPr txBox="1"/>
              <p:nvPr/>
            </p:nvSpPr>
            <p:spPr>
              <a:xfrm>
                <a:off x="570879" y="2032059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4" name="Textfeld 9">
                <a:extLst>
                  <a:ext uri="{FF2B5EF4-FFF2-40B4-BE49-F238E27FC236}">
                    <a16:creationId xmlns:a16="http://schemas.microsoft.com/office/drawing/2014/main" id="{2B853D32-0DB5-4ADA-0269-7B448A2BE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79" y="2032059"/>
                <a:ext cx="37138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9">
                <a:extLst>
                  <a:ext uri="{FF2B5EF4-FFF2-40B4-BE49-F238E27FC236}">
                    <a16:creationId xmlns:a16="http://schemas.microsoft.com/office/drawing/2014/main" id="{7E9EC4B2-83F7-0248-78F1-DE11498FD3B5}"/>
                  </a:ext>
                </a:extLst>
              </p:cNvPr>
              <p:cNvSpPr txBox="1"/>
              <p:nvPr/>
            </p:nvSpPr>
            <p:spPr>
              <a:xfrm>
                <a:off x="1352574" y="3019873"/>
                <a:ext cx="121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5" name="Textfeld 9">
                <a:extLst>
                  <a:ext uri="{FF2B5EF4-FFF2-40B4-BE49-F238E27FC236}">
                    <a16:creationId xmlns:a16="http://schemas.microsoft.com/office/drawing/2014/main" id="{7E9EC4B2-83F7-0248-78F1-DE11498FD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574" y="3019873"/>
                <a:ext cx="121365" cy="369332"/>
              </a:xfrm>
              <a:prstGeom prst="rect">
                <a:avLst/>
              </a:prstGeom>
              <a:blipFill>
                <a:blip r:embed="rId11"/>
                <a:stretch>
                  <a:fillRect r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AC5FDD90-3B50-D9B4-5AD2-8ED170A893AC}"/>
              </a:ext>
            </a:extLst>
          </p:cNvPr>
          <p:cNvSpPr txBox="1"/>
          <p:nvPr/>
        </p:nvSpPr>
        <p:spPr>
          <a:xfrm>
            <a:off x="450460" y="5736228"/>
            <a:ext cx="31291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Abb. 2: Freischnitt des Roboters*</a:t>
            </a:r>
          </a:p>
          <a:p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CB232E5-359D-0097-9BEA-6D095BBD3467}"/>
                  </a:ext>
                </a:extLst>
              </p:cNvPr>
              <p:cNvSpPr txBox="1"/>
              <p:nvPr/>
            </p:nvSpPr>
            <p:spPr>
              <a:xfrm>
                <a:off x="2884048" y="3465714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CB232E5-359D-0097-9BEA-6D095BBD3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048" y="3465714"/>
                <a:ext cx="256770" cy="369332"/>
              </a:xfrm>
              <a:prstGeom prst="rect">
                <a:avLst/>
              </a:prstGeom>
              <a:blipFill>
                <a:blip r:embed="rId12"/>
                <a:stretch>
                  <a:fillRect r="-5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42">
                <a:extLst>
                  <a:ext uri="{FF2B5EF4-FFF2-40B4-BE49-F238E27FC236}">
                    <a16:creationId xmlns:a16="http://schemas.microsoft.com/office/drawing/2014/main" id="{67979190-46CC-D779-5F00-F81188B263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3550347"/>
                  </p:ext>
                </p:extLst>
              </p:nvPr>
            </p:nvGraphicFramePr>
            <p:xfrm>
              <a:off x="4997066" y="4357851"/>
              <a:ext cx="6786420" cy="142621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93210">
                      <a:extLst>
                        <a:ext uri="{9D8B030D-6E8A-4147-A177-3AD203B41FA5}">
                          <a16:colId xmlns:a16="http://schemas.microsoft.com/office/drawing/2014/main" val="1084857804"/>
                        </a:ext>
                      </a:extLst>
                    </a:gridCol>
                    <a:gridCol w="3393210">
                      <a:extLst>
                        <a:ext uri="{9D8B030D-6E8A-4147-A177-3AD203B41FA5}">
                          <a16:colId xmlns:a16="http://schemas.microsoft.com/office/drawing/2014/main" val="3001204790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de-DE" dirty="0"/>
                            <a:t>Zusätzliche nichtkonservativen Kräfte </a:t>
                          </a:r>
                          <a14:m>
                            <m:oMath xmlns:m="http://schemas.openxmlformats.org/officeDocument/2006/math">
                              <m:r>
                                <a:rPr lang="de-DE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oMath>
                          </a14:m>
                          <a:r>
                            <a:rPr lang="de-DE" dirty="0"/>
                            <a:t>: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60075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(4.5.1)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94295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(4.5.2)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38715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42">
                <a:extLst>
                  <a:ext uri="{FF2B5EF4-FFF2-40B4-BE49-F238E27FC236}">
                    <a16:creationId xmlns:a16="http://schemas.microsoft.com/office/drawing/2014/main" id="{67979190-46CC-D779-5F00-F81188B263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3550347"/>
                  </p:ext>
                </p:extLst>
              </p:nvPr>
            </p:nvGraphicFramePr>
            <p:xfrm>
              <a:off x="4997066" y="4357851"/>
              <a:ext cx="6786420" cy="142621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93210">
                      <a:extLst>
                        <a:ext uri="{9D8B030D-6E8A-4147-A177-3AD203B41FA5}">
                          <a16:colId xmlns:a16="http://schemas.microsoft.com/office/drawing/2014/main" val="1084857804"/>
                        </a:ext>
                      </a:extLst>
                    </a:gridCol>
                    <a:gridCol w="3393210">
                      <a:extLst>
                        <a:ext uri="{9D8B030D-6E8A-4147-A177-3AD203B41FA5}">
                          <a16:colId xmlns:a16="http://schemas.microsoft.com/office/drawing/2014/main" val="3001204790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t="-8197" b="-29016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6007503"/>
                      </a:ext>
                    </a:extLst>
                  </a:tr>
                  <a:tr h="5276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t="-75862" r="-100000" b="-1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(4.5.1)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9429508"/>
                      </a:ext>
                    </a:extLst>
                  </a:tr>
                  <a:tr h="5276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t="-175862" r="-100000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(4.5.2)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387155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E1F0B99-E391-6758-5201-E7EDB4733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939" y="3009940"/>
            <a:ext cx="151447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C026F5D5-D642-59FA-6780-8845C7407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531" y="2214837"/>
            <a:ext cx="200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7A518340-CFDF-CB9D-F3CE-C768760175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0366540"/>
                  </p:ext>
                </p:extLst>
              </p:nvPr>
            </p:nvGraphicFramePr>
            <p:xfrm>
              <a:off x="4997065" y="2126213"/>
              <a:ext cx="6786420" cy="191065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93210">
                      <a:extLst>
                        <a:ext uri="{9D8B030D-6E8A-4147-A177-3AD203B41FA5}">
                          <a16:colId xmlns:a16="http://schemas.microsoft.com/office/drawing/2014/main" val="2634419710"/>
                        </a:ext>
                      </a:extLst>
                    </a:gridCol>
                    <a:gridCol w="3393210">
                      <a:extLst>
                        <a:ext uri="{9D8B030D-6E8A-4147-A177-3AD203B41FA5}">
                          <a16:colId xmlns:a16="http://schemas.microsoft.com/office/drawing/2014/main" val="2994722719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de-DE" dirty="0"/>
                            <a:t>Allgemeine Lagrange Gleichung: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36058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(4.3)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72103509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de-DE" dirty="0"/>
                            <a:t>Allgemeine Lagrange Gleichung zweiter Art mit konservativen Kräften und nichtkonservativen verallgemeinerten Kräften: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2853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sSup>
                                        <m:sSupPr>
                                          <m:ctrlPr>
                                            <a:rPr lang="de-DE" sz="1800" b="1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1" i="1" smtClean="0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𝒒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de-DE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sz="1800" b="1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800" b="1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𝒒</m:t>
                                      </m:r>
                                    </m:e>
                                    <m:sup>
                                      <m: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de-DE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de-DE" sz="1800" b="1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𝑽</m:t>
                              </m:r>
                            </m:oMath>
                          </a14:m>
                          <a:r>
                            <a:rPr lang="en-US" dirty="0"/>
                            <a:t> 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(4.4)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28606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7A518340-CFDF-CB9D-F3CE-C768760175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0366540"/>
                  </p:ext>
                </p:extLst>
              </p:nvPr>
            </p:nvGraphicFramePr>
            <p:xfrm>
              <a:off x="4997065" y="2126213"/>
              <a:ext cx="6786420" cy="191065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93210">
                      <a:extLst>
                        <a:ext uri="{9D8B030D-6E8A-4147-A177-3AD203B41FA5}">
                          <a16:colId xmlns:a16="http://schemas.microsoft.com/office/drawing/2014/main" val="2634419710"/>
                        </a:ext>
                      </a:extLst>
                    </a:gridCol>
                    <a:gridCol w="3393210">
                      <a:extLst>
                        <a:ext uri="{9D8B030D-6E8A-4147-A177-3AD203B41FA5}">
                          <a16:colId xmlns:a16="http://schemas.microsoft.com/office/drawing/2014/main" val="2994722719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de-DE" dirty="0"/>
                            <a:t>Allgemeine Lagrange Gleichung: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36058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t="-108197" r="-100000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(4.3)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72103509"/>
                      </a:ext>
                    </a:extLst>
                  </a:tr>
                  <a:tr h="640080">
                    <a:tc gridSpan="2">
                      <a:txBody>
                        <a:bodyPr/>
                        <a:lstStyle/>
                        <a:p>
                          <a:r>
                            <a:rPr lang="de-DE" dirty="0"/>
                            <a:t>Allgemeine Lagrange Gleichung zweiter Art mit konservativen Kräften und nichtkonservativen verallgemeinerten Kräften: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285353"/>
                      </a:ext>
                    </a:extLst>
                  </a:tr>
                  <a:tr h="5288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t="-267816" r="-100000" b="-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(4.4)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286063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9DAADAF-2714-F094-8B93-CC829F36FA24}"/>
              </a:ext>
            </a:extLst>
          </p:cNvPr>
          <p:cNvSpPr txBox="1"/>
          <p:nvPr/>
        </p:nvSpPr>
        <p:spPr>
          <a:xfrm>
            <a:off x="372411" y="6152984"/>
            <a:ext cx="9950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*Die Gewichtskräfte und Lagerkräfte wurden im Freischnitt nicht eingezeichnet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48A0B8-00D3-DDF5-0E43-F97C47E69EA4}"/>
                  </a:ext>
                </a:extLst>
              </p:cNvPr>
              <p:cNvSpPr txBox="1"/>
              <p:nvPr/>
            </p:nvSpPr>
            <p:spPr>
              <a:xfrm>
                <a:off x="4443676" y="1937413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48A0B8-00D3-DDF5-0E43-F97C47E69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676" y="1937413"/>
                <a:ext cx="256770" cy="369332"/>
              </a:xfrm>
              <a:prstGeom prst="rect">
                <a:avLst/>
              </a:prstGeom>
              <a:blipFill>
                <a:blip r:embed="rId17"/>
                <a:stretch>
                  <a:fillRect r="-7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C8EF5E-BEE3-E65F-6CDA-89F8E3DD972A}"/>
                  </a:ext>
                </a:extLst>
              </p:cNvPr>
              <p:cNvSpPr txBox="1"/>
              <p:nvPr/>
            </p:nvSpPr>
            <p:spPr>
              <a:xfrm>
                <a:off x="1974406" y="3467092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C8EF5E-BEE3-E65F-6CDA-89F8E3DD9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406" y="3467092"/>
                <a:ext cx="256770" cy="369332"/>
              </a:xfrm>
              <a:prstGeom prst="rect">
                <a:avLst/>
              </a:prstGeom>
              <a:blipFill>
                <a:blip r:embed="rId18"/>
                <a:stretch>
                  <a:fillRect r="-690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5593F0-9889-C646-8C39-210903A51E0B}"/>
                  </a:ext>
                </a:extLst>
              </p:cNvPr>
              <p:cNvSpPr txBox="1"/>
              <p:nvPr/>
            </p:nvSpPr>
            <p:spPr>
              <a:xfrm>
                <a:off x="2374096" y="2745728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5593F0-9889-C646-8C39-210903A51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096" y="2745728"/>
                <a:ext cx="256770" cy="369332"/>
              </a:xfrm>
              <a:prstGeom prst="rect">
                <a:avLst/>
              </a:prstGeom>
              <a:blipFill>
                <a:blip r:embed="rId19"/>
                <a:stretch>
                  <a:fillRect r="-674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0233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C99857-A6C5-7CB9-D080-C99C3E24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3A8B8B-252A-5DDA-9E8E-ADFFE3BE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B5EAE-79E2-9720-358B-DF771E2E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3719B6-4CBE-32C7-B13D-37C01E4F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4.3 </a:t>
            </a:r>
            <a:r>
              <a:rPr lang="en-US" b="0" dirty="0" err="1"/>
              <a:t>Energetische</a:t>
            </a:r>
            <a:r>
              <a:rPr lang="en-US" b="0" dirty="0"/>
              <a:t> </a:t>
            </a:r>
            <a:r>
              <a:rPr lang="en-US" b="0" dirty="0" err="1"/>
              <a:t>Gleichungen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3" name="Content Placeholder 12">
                <a:extLst>
                  <a:ext uri="{FF2B5EF4-FFF2-40B4-BE49-F238E27FC236}">
                    <a16:creationId xmlns:a16="http://schemas.microsoft.com/office/drawing/2014/main" id="{4C4CF552-FD4A-6A63-C30F-AEED669053B6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202819457"/>
                  </p:ext>
                </p:extLst>
              </p:nvPr>
            </p:nvGraphicFramePr>
            <p:xfrm>
              <a:off x="406394" y="2150802"/>
              <a:ext cx="9685461" cy="219075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831197">
                      <a:extLst>
                        <a:ext uri="{9D8B030D-6E8A-4147-A177-3AD203B41FA5}">
                          <a16:colId xmlns:a16="http://schemas.microsoft.com/office/drawing/2014/main" val="2409119700"/>
                        </a:ext>
                      </a:extLst>
                    </a:gridCol>
                    <a:gridCol w="6888659">
                      <a:extLst>
                        <a:ext uri="{9D8B030D-6E8A-4147-A177-3AD203B41FA5}">
                          <a16:colId xmlns:a16="http://schemas.microsoft.com/office/drawing/2014/main" val="240243492"/>
                        </a:ext>
                      </a:extLst>
                    </a:gridCol>
                    <a:gridCol w="965605">
                      <a:extLst>
                        <a:ext uri="{9D8B030D-6E8A-4147-A177-3AD203B41FA5}">
                          <a16:colId xmlns:a16="http://schemas.microsoft.com/office/drawing/2014/main" val="1778945736"/>
                        </a:ext>
                      </a:extLst>
                    </a:gridCol>
                  </a:tblGrid>
                  <a:tr h="456565">
                    <a:tc gridSpan="3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Kinetische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671854"/>
                      </a:ext>
                    </a:extLst>
                  </a:tr>
                  <a:tr h="456565">
                    <a:tc gridSpan="2"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𝑘𝑖𝑛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de-DE" sz="1800" b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e>
                                        <m:sup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e>
                                        <m:sup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smtClean="0">
                                  <a:effectLst/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(4.6.1)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44070826"/>
                      </a:ext>
                    </a:extLst>
                  </a:tr>
                  <a:tr h="456565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𝑘𝑖𝑛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de-DE" sz="1800" b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de-DE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e>
                                        <m:sup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e>
                                        <m:sup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func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p>
                                            <m:sSup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de-DE" sz="1800" b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p>
                                            <m:sSup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                                        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sSub>
                                    <m:sSub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de-DE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l"/>
                          <a:r>
                            <a:rPr lang="en-US" sz="1800" dirty="0">
                              <a:effectLst/>
                            </a:rPr>
                            <a:t>(4.6.2)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20106215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pPr algn="l"/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+ 2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 vMerge="1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(4.4.2.2)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916222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3" name="Content Placeholder 12">
                <a:extLst>
                  <a:ext uri="{FF2B5EF4-FFF2-40B4-BE49-F238E27FC236}">
                    <a16:creationId xmlns:a16="http://schemas.microsoft.com/office/drawing/2014/main" id="{4C4CF552-FD4A-6A63-C30F-AEED669053B6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202819457"/>
                  </p:ext>
                </p:extLst>
              </p:nvPr>
            </p:nvGraphicFramePr>
            <p:xfrm>
              <a:off x="406394" y="2150802"/>
              <a:ext cx="9685461" cy="219075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831197">
                      <a:extLst>
                        <a:ext uri="{9D8B030D-6E8A-4147-A177-3AD203B41FA5}">
                          <a16:colId xmlns:a16="http://schemas.microsoft.com/office/drawing/2014/main" val="2409119700"/>
                        </a:ext>
                      </a:extLst>
                    </a:gridCol>
                    <a:gridCol w="6888659">
                      <a:extLst>
                        <a:ext uri="{9D8B030D-6E8A-4147-A177-3AD203B41FA5}">
                          <a16:colId xmlns:a16="http://schemas.microsoft.com/office/drawing/2014/main" val="240243492"/>
                        </a:ext>
                      </a:extLst>
                    </a:gridCol>
                    <a:gridCol w="965605">
                      <a:extLst>
                        <a:ext uri="{9D8B030D-6E8A-4147-A177-3AD203B41FA5}">
                          <a16:colId xmlns:a16="http://schemas.microsoft.com/office/drawing/2014/main" val="1778945736"/>
                        </a:ext>
                      </a:extLst>
                    </a:gridCol>
                  </a:tblGrid>
                  <a:tr h="456565">
                    <a:tc gridSpan="3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Kinetische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671854"/>
                      </a:ext>
                    </a:extLst>
                  </a:tr>
                  <a:tr h="456565">
                    <a:tc grid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02778" r="-11047" b="-475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(4.6.1)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44070826"/>
                      </a:ext>
                    </a:extLst>
                  </a:tr>
                  <a:tr h="821055">
                    <a:tc grid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12308" r="-11047" b="-16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l"/>
                          <a:r>
                            <a:rPr lang="en-US" sz="1800" dirty="0">
                              <a:effectLst/>
                            </a:rPr>
                            <a:t>(4.6.2)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20106215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pPr algn="l"/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6471" t="-383333" r="-13971" b="-194444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(4.4.2.2)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916222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D2EA4A05-4A2E-DCF6-903D-79D4ADEE6D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4311233"/>
                  </p:ext>
                </p:extLst>
              </p:nvPr>
            </p:nvGraphicFramePr>
            <p:xfrm>
              <a:off x="406395" y="4718933"/>
              <a:ext cx="6801228" cy="110490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5935310">
                      <a:extLst>
                        <a:ext uri="{9D8B030D-6E8A-4147-A177-3AD203B41FA5}">
                          <a16:colId xmlns:a16="http://schemas.microsoft.com/office/drawing/2014/main" val="3163817557"/>
                        </a:ext>
                      </a:extLst>
                    </a:gridCol>
                    <a:gridCol w="865918">
                      <a:extLst>
                        <a:ext uri="{9D8B030D-6E8A-4147-A177-3AD203B41FA5}">
                          <a16:colId xmlns:a16="http://schemas.microsoft.com/office/drawing/2014/main" val="1164186233"/>
                        </a:ext>
                      </a:extLst>
                    </a:gridCol>
                  </a:tblGrid>
                  <a:tr h="368300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Potenzielle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3582951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𝑝𝑜𝑡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(4.6.3)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10262177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𝑝𝑜𝑡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)+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𝑐𝑜𝑠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(4.6.4)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702796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D2EA4A05-4A2E-DCF6-903D-79D4ADEE6D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4311233"/>
                  </p:ext>
                </p:extLst>
              </p:nvPr>
            </p:nvGraphicFramePr>
            <p:xfrm>
              <a:off x="406395" y="4718933"/>
              <a:ext cx="6801228" cy="110490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5935310">
                      <a:extLst>
                        <a:ext uri="{9D8B030D-6E8A-4147-A177-3AD203B41FA5}">
                          <a16:colId xmlns:a16="http://schemas.microsoft.com/office/drawing/2014/main" val="3163817557"/>
                        </a:ext>
                      </a:extLst>
                    </a:gridCol>
                    <a:gridCol w="865918">
                      <a:extLst>
                        <a:ext uri="{9D8B030D-6E8A-4147-A177-3AD203B41FA5}">
                          <a16:colId xmlns:a16="http://schemas.microsoft.com/office/drawing/2014/main" val="1164186233"/>
                        </a:ext>
                      </a:extLst>
                    </a:gridCol>
                  </a:tblGrid>
                  <a:tr h="368300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Potenzielle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3582951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10000" r="-1456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(4.6.3)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10262177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206557" r="-1456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(4.6.4)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7027964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60014185"/>
      </p:ext>
    </p:extLst>
  </p:cSld>
  <p:clrMapOvr>
    <a:masterClrMapping/>
  </p:clrMapOvr>
</p:sld>
</file>

<file path=ppt/theme/theme1.xml><?xml version="1.0" encoding="utf-8"?>
<a:theme xmlns:a="http://schemas.openxmlformats.org/drawingml/2006/main" name="PPT_HHN_16x9_EN_01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2" id="{2EEEF417-1A1D-417B-8027-150E18881973}" vid="{D51E834E-C123-4A66-80B5-6AFB0251C3DE}"/>
    </a:ext>
  </a:extLst>
</a:theme>
</file>

<file path=ppt/theme/theme2.xml><?xml version="1.0" encoding="utf-8"?>
<a:theme xmlns:a="http://schemas.openxmlformats.org/drawingml/2006/main" name="1_PPT_HHN_16x9_EN_01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2" id="{2EEEF417-1A1D-417B-8027-150E18881973}" vid="{A826E504-A1FF-48C6-BF11-68BD7E1C7F12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315C8266D65147BEEF21714B380DFC" ma:contentTypeVersion="12" ma:contentTypeDescription="Create a new document." ma:contentTypeScope="" ma:versionID="ae14c92c52cedeef1460d511b82b4719">
  <xsd:schema xmlns:xsd="http://www.w3.org/2001/XMLSchema" xmlns:xs="http://www.w3.org/2001/XMLSchema" xmlns:p="http://schemas.microsoft.com/office/2006/metadata/properties" xmlns:ns2="e1a4e9d1-002c-44d1-a7df-d1d440f2d89c" xmlns:ns3="396d3ce1-f135-45f1-a004-8da1c81eaf02" targetNamespace="http://schemas.microsoft.com/office/2006/metadata/properties" ma:root="true" ma:fieldsID="30ae492b1ebb9fd38c43b4ed6abfe70d" ns2:_="" ns3:_="">
    <xsd:import namespace="e1a4e9d1-002c-44d1-a7df-d1d440f2d89c"/>
    <xsd:import namespace="396d3ce1-f135-45f1-a004-8da1c81eaf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a4e9d1-002c-44d1-a7df-d1d440f2d8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58e10526-b566-4b41-9d0d-ac6cbbfbcbc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6d3ce1-f135-45f1-a004-8da1c81eaf02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a338289-5d0f-45f9-8918-8890acfce5c4}" ma:internalName="TaxCatchAll" ma:showField="CatchAllData" ma:web="396d3ce1-f135-45f1-a004-8da1c81eaf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1a4e9d1-002c-44d1-a7df-d1d440f2d89c">
      <Terms xmlns="http://schemas.microsoft.com/office/infopath/2007/PartnerControls"/>
    </lcf76f155ced4ddcb4097134ff3c332f>
    <TaxCatchAll xmlns="396d3ce1-f135-45f1-a004-8da1c81eaf02" xsi:nil="true"/>
  </documentManagement>
</p:properties>
</file>

<file path=customXml/itemProps1.xml><?xml version="1.0" encoding="utf-8"?>
<ds:datastoreItem xmlns:ds="http://schemas.openxmlformats.org/officeDocument/2006/customXml" ds:itemID="{33061106-0B7E-4C54-909B-385CA0897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a4e9d1-002c-44d1-a7df-d1d440f2d89c"/>
    <ds:schemaRef ds:uri="396d3ce1-f135-45f1-a004-8da1c81eaf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554B1BE-D081-4D49-A9A8-02DBC419D9B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303304-D675-4AEC-B056-9DF2E7E157C6}">
  <ds:schemaRefs>
    <ds:schemaRef ds:uri="396d3ce1-f135-45f1-a004-8da1c81eaf02"/>
    <ds:schemaRef ds:uri="e1a4e9d1-002c-44d1-a7df-d1d440f2d89c"/>
    <ds:schemaRef ds:uri="http://schemas.microsoft.com/office/2006/metadata/properties"/>
    <ds:schemaRef ds:uri="http://schemas.microsoft.com/office/infopath/2007/PartnerControls"/>
    <ds:schemaRef ds:uri="http://www.w3.org/2000/xmlns/"/>
    <ds:schemaRef ds:uri="http://www.w3.org/2001/XMLSchema-instan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PowerpointTemplate</Template>
  <TotalTime>0</TotalTime>
  <Words>1599</Words>
  <Application>Microsoft Macintosh PowerPoint</Application>
  <PresentationFormat>Breitbild</PresentationFormat>
  <Paragraphs>299</Paragraphs>
  <Slides>17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17</vt:i4>
      </vt:variant>
    </vt:vector>
  </HeadingPairs>
  <TitlesOfParts>
    <vt:vector size="24" baseType="lpstr">
      <vt:lpstr>Arial</vt:lpstr>
      <vt:lpstr>Calibri</vt:lpstr>
      <vt:lpstr>Cambria Math</vt:lpstr>
      <vt:lpstr>Times New Roman</vt:lpstr>
      <vt:lpstr>Wingdings</vt:lpstr>
      <vt:lpstr>PPT_HHN_16x9_EN_01</vt:lpstr>
      <vt:lpstr>1_PPT_HHN_16x9_EN_01</vt:lpstr>
      <vt:lpstr>ZWEI-GELENK-ROBOTER</vt:lpstr>
      <vt:lpstr>Inhaltsverzeichnis</vt:lpstr>
      <vt:lpstr>1. Aufgabenstellung und Projektziele </vt:lpstr>
      <vt:lpstr>2. Modellannahmen </vt:lpstr>
      <vt:lpstr>3. EINGANGS-, Zustands-, Ausgangssignale, Parameter und Anfangsbedingungen </vt:lpstr>
      <vt:lpstr>3. EINGANGS-, Zustands-, Ausgangssignale, Parameter und Anfangsbedingungen </vt:lpstr>
      <vt:lpstr>4. Modellbildung 4.1 Physikalisches Ersatzschaltbild </vt:lpstr>
      <vt:lpstr>4. Modellbildung 4.2 Freischnitt</vt:lpstr>
      <vt:lpstr>4. Modellbildung 4.3 Energetische Gleichungen</vt:lpstr>
      <vt:lpstr>4. Modellbildung 4.4 Lagrange Gleichungen</vt:lpstr>
      <vt:lpstr>4. Modellbildung 4.4 Lagrange Gleichungen  Bewegungsgleichung</vt:lpstr>
      <vt:lpstr>4. Modellbildung 4.5 Zustandsraummodell</vt:lpstr>
      <vt:lpstr>5. Aufgabe zur Vorabgabe </vt:lpstr>
      <vt:lpstr>5. Aufgabe zur Vorabgabe 5.1 Stationärer Zustand</vt:lpstr>
      <vt:lpstr>5. Aufgabe zur Vorabgabe 5.1 Stationärer Zustand</vt:lpstr>
      <vt:lpstr>5. Aufgabe zur Vorabgabe 5.2 Beweis der Invertierbarkeit der Massenmatrix M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Truck platoon</dc:title>
  <dc:creator>Mattis Ritter</dc:creator>
  <cp:lastModifiedBy>Marc Grosse</cp:lastModifiedBy>
  <cp:revision>53</cp:revision>
  <dcterms:created xsi:type="dcterms:W3CDTF">2022-04-09T09:06:39Z</dcterms:created>
  <dcterms:modified xsi:type="dcterms:W3CDTF">2022-11-15T18:49:54Z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0x01010071315C8266D65147BEEF21714B380DFC</vt:lpwstr>
  </property>
  <property fmtid="{D5CDD505-2E9C-101B-9397-08002B2CF9AE}" pid="3" name="MediaServiceImageTags">
    <vt:lpwstr/>
  </property>
</Properties>
</file>